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34"/>
  </p:notesMasterIdLst>
  <p:sldIdLst>
    <p:sldId id="448" r:id="rId2"/>
    <p:sldId id="450" r:id="rId3"/>
    <p:sldId id="490" r:id="rId4"/>
    <p:sldId id="493" r:id="rId5"/>
    <p:sldId id="556" r:id="rId6"/>
    <p:sldId id="557" r:id="rId7"/>
    <p:sldId id="538" r:id="rId8"/>
    <p:sldId id="558" r:id="rId9"/>
    <p:sldId id="495" r:id="rId10"/>
    <p:sldId id="559" r:id="rId11"/>
    <p:sldId id="560" r:id="rId12"/>
    <p:sldId id="561" r:id="rId13"/>
    <p:sldId id="499" r:id="rId14"/>
    <p:sldId id="533" r:id="rId15"/>
    <p:sldId id="574" r:id="rId16"/>
    <p:sldId id="576" r:id="rId17"/>
    <p:sldId id="575" r:id="rId18"/>
    <p:sldId id="562" r:id="rId19"/>
    <p:sldId id="564" r:id="rId20"/>
    <p:sldId id="565" r:id="rId21"/>
    <p:sldId id="544" r:id="rId22"/>
    <p:sldId id="566" r:id="rId23"/>
    <p:sldId id="567" r:id="rId24"/>
    <p:sldId id="568" r:id="rId25"/>
    <p:sldId id="534" r:id="rId26"/>
    <p:sldId id="569" r:id="rId27"/>
    <p:sldId id="570" r:id="rId28"/>
    <p:sldId id="573" r:id="rId29"/>
    <p:sldId id="571" r:id="rId30"/>
    <p:sldId id="535" r:id="rId31"/>
    <p:sldId id="572" r:id="rId32"/>
    <p:sldId id="53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69114E5-5D29-4BE5-AC83-7B6637D31193}">
          <p14:sldIdLst>
            <p14:sldId id="448"/>
            <p14:sldId id="450"/>
            <p14:sldId id="490"/>
            <p14:sldId id="493"/>
            <p14:sldId id="556"/>
            <p14:sldId id="557"/>
            <p14:sldId id="538"/>
            <p14:sldId id="558"/>
            <p14:sldId id="495"/>
            <p14:sldId id="559"/>
            <p14:sldId id="560"/>
            <p14:sldId id="561"/>
            <p14:sldId id="499"/>
            <p14:sldId id="533"/>
            <p14:sldId id="574"/>
            <p14:sldId id="576"/>
            <p14:sldId id="575"/>
            <p14:sldId id="562"/>
            <p14:sldId id="564"/>
            <p14:sldId id="565"/>
            <p14:sldId id="544"/>
            <p14:sldId id="566"/>
            <p14:sldId id="567"/>
            <p14:sldId id="568"/>
            <p14:sldId id="534"/>
            <p14:sldId id="569"/>
            <p14:sldId id="570"/>
            <p14:sldId id="573"/>
            <p14:sldId id="571"/>
            <p14:sldId id="535"/>
            <p14:sldId id="572"/>
            <p14:sldId id="537"/>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88" autoAdjust="0"/>
    <p:restoredTop sz="94662" autoAdjust="0"/>
  </p:normalViewPr>
  <p:slideViewPr>
    <p:cSldViewPr>
      <p:cViewPr>
        <p:scale>
          <a:sx n="94" d="100"/>
          <a:sy n="94" d="100"/>
        </p:scale>
        <p:origin x="-1170" y="-60"/>
      </p:cViewPr>
      <p:guideLst>
        <p:guide orient="horz" pos="2160"/>
        <p:guide pos="2880"/>
      </p:guideLst>
    </p:cSldViewPr>
  </p:slideViewPr>
  <p:outlineViewPr>
    <p:cViewPr>
      <p:scale>
        <a:sx n="33" d="100"/>
        <a:sy n="33" d="100"/>
      </p:scale>
      <p:origin x="0" y="75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D1C0D0-39C7-4B49-81B4-829D8100CC7C}" type="datetimeFigureOut">
              <a:rPr lang="en-GB" smtClean="0"/>
              <a:pPr/>
              <a:t>15/12/2019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902F0B-E0AB-486B-99C1-44A5693B30E5}" type="slidenum">
              <a:rPr lang="en-GB" smtClean="0"/>
              <a:pPr/>
              <a:t>‹#›</a:t>
            </a:fld>
            <a:endParaRPr lang="en-GB"/>
          </a:p>
        </p:txBody>
      </p:sp>
    </p:spTree>
    <p:extLst>
      <p:ext uri="{BB962C8B-B14F-4D97-AF65-F5344CB8AC3E}">
        <p14:creationId xmlns:p14="http://schemas.microsoft.com/office/powerpoint/2010/main" val="4215253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E902F0B-E0AB-486B-99C1-44A5693B30E5}" type="slidenum">
              <a:rPr lang="en-GB" smtClean="0"/>
              <a:pPr/>
              <a:t>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60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4846320"/>
            <a:ext cx="6858000" cy="914400"/>
          </a:xfrm>
        </p:spPr>
        <p:txBody>
          <a:bodyPr/>
          <a:lstStyle>
            <a:lvl1pPr marL="0" indent="0" algn="r">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85E95EA-764A-438A-AB2D-615555310C78}" type="slidenum">
              <a:rPr lang="en-GB" smtClean="0"/>
              <a:pPr/>
              <a:t>‹#›</a:t>
            </a:fld>
            <a:endParaRPr lang="en-GB"/>
          </a:p>
        </p:txBody>
      </p:sp>
      <p:sp>
        <p:nvSpPr>
          <p:cNvPr id="11" name="Footer Placeholder 4"/>
          <p:cNvSpPr txBox="1">
            <a:spLocks/>
          </p:cNvSpPr>
          <p:nvPr/>
        </p:nvSpPr>
        <p:spPr>
          <a:xfrm>
            <a:off x="2438400" y="6530040"/>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dirty="0"/>
              <a:t>جامعة فيلادلفيا، كلية تكنولوجيا المعلومات، قسم نظم معلومات ادارية</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371600"/>
          </a:xfrm>
        </p:spPr>
        <p:txBody>
          <a:bodyPr>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
        <p:nvSpPr>
          <p:cNvPr id="7" name="Footer Placeholder 4"/>
          <p:cNvSpPr txBox="1">
            <a:spLocks/>
          </p:cNvSpPr>
          <p:nvPr/>
        </p:nvSpPr>
        <p:spPr>
          <a:xfrm>
            <a:off x="2438400" y="6530040"/>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dirty="0"/>
              <a:t>جامعة فيلادلفيا، كلية تكنولوجيا المعلومات، قسم نظم معلومات ادارية</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r">
              <a:lnSpc>
                <a:spcPct val="100000"/>
              </a:lnSpc>
              <a:defRPr sz="60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Slide Number Placeholder 7"/>
          <p:cNvSpPr>
            <a:spLocks noGrp="1"/>
          </p:cNvSpPr>
          <p:nvPr>
            <p:ph type="sldNum" sz="quarter" idx="11"/>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718"/>
            <a:ext cx="7315200" cy="13716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2000" y="1574800"/>
            <a:ext cx="3581400" cy="4525963"/>
          </a:xfrm>
        </p:spPr>
        <p:txBody>
          <a:bodyPr/>
          <a:lstStyle>
            <a:lvl1pPr algn="l" rtl="0">
              <a:defRPr sz="2000"/>
            </a:lvl1pPr>
            <a:lvl2pPr algn="l" rtl="0">
              <a:defRPr sz="24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5800" y="1574800"/>
            <a:ext cx="3581400" cy="4525963"/>
          </a:xfrm>
        </p:spPr>
        <p:txBody>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152718"/>
            <a:ext cx="7315200" cy="13716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62000" y="1572768"/>
            <a:ext cx="3581400" cy="639762"/>
          </a:xfrm>
        </p:spPr>
        <p:txBody>
          <a:bodyPr anchor="b">
            <a:noAutofit/>
          </a:bodyPr>
          <a:lstStyle>
            <a:lvl1pPr marL="0" indent="0" algn="r" rtl="1">
              <a:buNone/>
              <a:defRPr lang="en-US" sz="2000" b="1" u="none"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r" defTabSz="914400" rtl="1" eaLnBrk="1" latinLnBrk="0" hangingPunct="1">
              <a:spcBef>
                <a:spcPct val="20000"/>
              </a:spcBef>
              <a:spcAft>
                <a:spcPts val="600"/>
              </a:spcAft>
              <a:buFont typeface="Arial" pitchFamily="34" charset="0"/>
              <a:buNone/>
            </a:pPr>
            <a:r>
              <a:rPr lang="en-US"/>
              <a:t>Click to edit Master text styles</a:t>
            </a:r>
          </a:p>
        </p:txBody>
      </p:sp>
      <p:sp>
        <p:nvSpPr>
          <p:cNvPr id="4" name="Content Placeholder 3"/>
          <p:cNvSpPr>
            <a:spLocks noGrp="1"/>
          </p:cNvSpPr>
          <p:nvPr>
            <p:ph sz="half" idx="2"/>
          </p:nvPr>
        </p:nvSpPr>
        <p:spPr>
          <a:xfrm>
            <a:off x="762000" y="2255520"/>
            <a:ext cx="3581400" cy="3840480"/>
          </a:xfrm>
        </p:spPr>
        <p:txBody>
          <a:bodyPr/>
          <a:lstStyle>
            <a:lvl1pPr algn="l" rtl="0">
              <a:defRPr sz="2000"/>
            </a:lvl1pPr>
            <a:lvl2pPr algn="l" rtl="0">
              <a:defRPr sz="20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5800" y="1572768"/>
            <a:ext cx="3581400" cy="639762"/>
          </a:xfrm>
        </p:spPr>
        <p:txBody>
          <a:bodyPr vert="horz" lIns="91440" tIns="45720" rIns="91440" bIns="45720" rtlCol="0" anchor="b">
            <a:noAutofit/>
          </a:bodyPr>
          <a:lstStyle>
            <a:lvl1pPr marL="0" indent="0" algn="r" defTabSz="914400" rtl="1" eaLnBrk="1" latinLnBrk="0" hangingPunct="1">
              <a:spcBef>
                <a:spcPct val="20000"/>
              </a:spcBef>
              <a:spcAft>
                <a:spcPts val="600"/>
              </a:spcAft>
              <a:buFont typeface="Arial" pitchFamily="34" charset="0"/>
              <a:buNone/>
              <a:defRPr lang="en-US" sz="2000" b="1" u="none" kern="1200" dirty="0" smtClean="0">
                <a:solidFill>
                  <a:schemeClr val="tx1"/>
                </a:solidFill>
                <a:latin typeface="+mn-lt"/>
                <a:ea typeface="+mn-ea"/>
                <a:cs typeface="+mn-cs"/>
              </a:defRPr>
            </a:lvl1pPr>
          </a:lstStyle>
          <a:p>
            <a:pPr lvl="0"/>
            <a:r>
              <a:rPr lang="en-US"/>
              <a:t>Click to edit Master text styles</a:t>
            </a:r>
          </a:p>
        </p:txBody>
      </p:sp>
      <p:sp>
        <p:nvSpPr>
          <p:cNvPr id="6" name="Content Placeholder 5"/>
          <p:cNvSpPr>
            <a:spLocks noGrp="1"/>
          </p:cNvSpPr>
          <p:nvPr>
            <p:ph sz="quarter" idx="4"/>
          </p:nvPr>
        </p:nvSpPr>
        <p:spPr>
          <a:xfrm>
            <a:off x="4495800" y="2259366"/>
            <a:ext cx="3581400" cy="384048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85E95EA-764A-438A-AB2D-615555310C78}" type="slidenum">
              <a:rPr lang="en-GB" smtClean="0"/>
              <a:pPr/>
              <a:t>‹#›</a:t>
            </a:fld>
            <a:endParaRPr lang="en-GB"/>
          </a:p>
        </p:txBody>
      </p:sp>
      <p:sp>
        <p:nvSpPr>
          <p:cNvPr id="8" name="Title 7"/>
          <p:cNvSpPr>
            <a:spLocks noGrp="1"/>
          </p:cNvSpPr>
          <p:nvPr>
            <p:ph type="title"/>
          </p:nvPr>
        </p:nvSpPr>
        <p:spPr>
          <a:xfrm>
            <a:off x="1066800" y="152718"/>
            <a:ext cx="7620000" cy="1371600"/>
          </a:xfrm>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85E95EA-764A-438A-AB2D-615555310C78}" type="slidenum">
              <a:rPr lang="en-GB" smtClean="0"/>
              <a:pPr/>
              <a:t>‹#›</a:t>
            </a:fld>
            <a:endParaRPr lang="en-GB"/>
          </a:p>
        </p:txBody>
      </p:sp>
      <p:sp>
        <p:nvSpPr>
          <p:cNvPr id="8" name="Title 7"/>
          <p:cNvSpPr>
            <a:spLocks noGrp="1"/>
          </p:cNvSpPr>
          <p:nvPr>
            <p:ph type="title"/>
          </p:nvPr>
        </p:nvSpPr>
        <p:spPr>
          <a:xfrm>
            <a:off x="457200" y="4953000"/>
            <a:ext cx="8153400" cy="762000"/>
          </a:xfrm>
        </p:spPr>
        <p:txBody>
          <a:bodyPr anchor="t">
            <a:normAutofit/>
          </a:bodyPr>
          <a:lstStyle>
            <a:lvl1pPr>
              <a:defRPr sz="30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76200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A85E95EA-764A-438A-AB2D-615555310C78}" type="slidenum">
              <a:rPr lang="en-GB" smtClean="0"/>
              <a:pPr/>
              <a:t>‹#›</a:t>
            </a:fld>
            <a:endParaRPr lang="en-GB"/>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ooter Placeholder 4"/>
          <p:cNvSpPr txBox="1">
            <a:spLocks/>
          </p:cNvSpPr>
          <p:nvPr/>
        </p:nvSpPr>
        <p:spPr>
          <a:xfrm>
            <a:off x="2438400" y="6530040"/>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dirty="0"/>
              <a:t>جامعة فيلادلفيا، كلية تكنولوجيا المعلومات، قسم نظم معلومات ادارية</a:t>
            </a:r>
            <a:endParaRPr lang="en-GB"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r" defTabSz="914400" rtl="1" eaLnBrk="1" latinLnBrk="0" hangingPunct="1">
        <a:spcBef>
          <a:spcPct val="0"/>
        </a:spcBef>
        <a:buNone/>
        <a:defRPr sz="30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twitter.com/jack/status/20"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facebook.com/twitter"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fontScale="85000" lnSpcReduction="20000"/>
          </a:bodyPr>
          <a:lstStyle/>
          <a:p>
            <a:r>
              <a:rPr lang="ar-JO" dirty="0"/>
              <a:t>مهارات استخدام شبكات التواصل الاجتماعي</a:t>
            </a:r>
            <a:r>
              <a:rPr lang="en-US" dirty="0"/>
              <a:t/>
            </a:r>
            <a:br>
              <a:rPr lang="en-US" dirty="0"/>
            </a:br>
            <a:r>
              <a:rPr lang="en-US" dirty="0"/>
              <a:t>0731102</a:t>
            </a:r>
          </a:p>
        </p:txBody>
      </p:sp>
      <p:sp>
        <p:nvSpPr>
          <p:cNvPr id="4" name="Slide Number Placeholder 3"/>
          <p:cNvSpPr>
            <a:spLocks noGrp="1"/>
          </p:cNvSpPr>
          <p:nvPr>
            <p:ph type="sldNum" sz="quarter" idx="12"/>
          </p:nvPr>
        </p:nvSpPr>
        <p:spPr/>
        <p:txBody>
          <a:bodyPr/>
          <a:lstStyle/>
          <a:p>
            <a:fld id="{A85E95EA-764A-438A-AB2D-615555310C78}" type="slidenum">
              <a:rPr lang="en-GB" smtClean="0">
                <a:solidFill>
                  <a:schemeClr val="tx2"/>
                </a:solidFill>
              </a:rPr>
              <a:pPr/>
              <a:t>1</a:t>
            </a:fld>
            <a:endParaRPr lang="en-GB" dirty="0">
              <a:solidFill>
                <a:schemeClr val="tx2"/>
              </a:solidFill>
            </a:endParaRPr>
          </a:p>
        </p:txBody>
      </p:sp>
      <p:sp>
        <p:nvSpPr>
          <p:cNvPr id="5" name="Title 4"/>
          <p:cNvSpPr>
            <a:spLocks noGrp="1"/>
          </p:cNvSpPr>
          <p:nvPr>
            <p:ph type="title"/>
          </p:nvPr>
        </p:nvSpPr>
        <p:spPr/>
        <p:txBody>
          <a:bodyPr/>
          <a:lstStyle/>
          <a:p>
            <a:r>
              <a:rPr lang="ar-JO" dirty="0"/>
              <a:t>تويتر</a:t>
            </a:r>
            <a:r>
              <a:rPr lang="en-US" dirty="0"/>
              <a:t>Twitter </a:t>
            </a:r>
            <a:endParaRPr lang="ar-JO" dirty="0"/>
          </a:p>
        </p:txBody>
      </p:sp>
      <p:sp>
        <p:nvSpPr>
          <p:cNvPr id="8" name="AutoShape 2" descr="Image result for social network"/>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pic>
        <p:nvPicPr>
          <p:cNvPr id="1031" name="Picture 7"/>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5348" b="5348"/>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p:cNvPicPr>
          <p:nvPr/>
        </p:nvPicPr>
        <p:blipFill>
          <a:blip r:embed="rId3" cstate="print"/>
          <a:srcRect/>
          <a:stretch>
            <a:fillRect/>
          </a:stretch>
        </p:blipFill>
        <p:spPr bwMode="auto">
          <a:xfrm>
            <a:off x="228600" y="4953000"/>
            <a:ext cx="1776390" cy="1752600"/>
          </a:xfrm>
          <a:prstGeom prst="rect">
            <a:avLst/>
          </a:prstGeom>
          <a:noFill/>
          <a:ln w="9525">
            <a:noFill/>
            <a:miter lim="800000"/>
            <a:headEnd/>
            <a:tailEnd/>
          </a:ln>
        </p:spPr>
      </p:pic>
    </p:spTree>
    <p:extLst>
      <p:ext uri="{BB962C8B-B14F-4D97-AF65-F5344CB8AC3E}">
        <p14:creationId xmlns:p14="http://schemas.microsoft.com/office/powerpoint/2010/main" val="2567231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9A2431-F9F9-48A2-B654-93F82BF6DBBC}"/>
              </a:ext>
            </a:extLst>
          </p:cNvPr>
          <p:cNvSpPr>
            <a:spLocks noGrp="1"/>
          </p:cNvSpPr>
          <p:nvPr>
            <p:ph type="ctrTitle"/>
          </p:nvPr>
        </p:nvSpPr>
        <p:spPr/>
        <p:txBody>
          <a:bodyPr/>
          <a:lstStyle/>
          <a:p>
            <a:r>
              <a:rPr lang="ar-JO" dirty="0">
                <a:solidFill>
                  <a:schemeClr val="tx2"/>
                </a:solidFill>
              </a:rPr>
              <a:t>التنبيهات </a:t>
            </a:r>
            <a:r>
              <a:rPr lang="en-US" dirty="0">
                <a:solidFill>
                  <a:schemeClr val="tx2"/>
                </a:solidFill>
              </a:rPr>
              <a:t>Notifications</a:t>
            </a:r>
          </a:p>
        </p:txBody>
      </p:sp>
    </p:spTree>
    <p:extLst>
      <p:ext uri="{BB962C8B-B14F-4D97-AF65-F5344CB8AC3E}">
        <p14:creationId xmlns:p14="http://schemas.microsoft.com/office/powerpoint/2010/main" val="2455392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95EA-764A-438A-AB2D-615555310C78}" type="slidenum">
              <a:rPr lang="en-GB" smtClean="0"/>
              <a:pPr/>
              <a:t>11</a:t>
            </a:fld>
            <a:endParaRPr lang="en-GB"/>
          </a:p>
        </p:txBody>
      </p:sp>
      <p:pic>
        <p:nvPicPr>
          <p:cNvPr id="2" name="Picture 1">
            <a:extLst>
              <a:ext uri="{FF2B5EF4-FFF2-40B4-BE49-F238E27FC236}">
                <a16:creationId xmlns:a16="http://schemas.microsoft.com/office/drawing/2014/main" xmlns="" id="{E638F336-A922-4ED0-96EE-C688DF8A5ABD}"/>
              </a:ext>
            </a:extLst>
          </p:cNvPr>
          <p:cNvPicPr>
            <a:picLocks noChangeAspect="1"/>
          </p:cNvPicPr>
          <p:nvPr/>
        </p:nvPicPr>
        <p:blipFill>
          <a:blip r:embed="rId2"/>
          <a:stretch>
            <a:fillRect/>
          </a:stretch>
        </p:blipFill>
        <p:spPr>
          <a:xfrm>
            <a:off x="1666875" y="666750"/>
            <a:ext cx="5810250" cy="5524500"/>
          </a:xfrm>
          <a:prstGeom prst="rect">
            <a:avLst/>
          </a:prstGeom>
        </p:spPr>
      </p:pic>
    </p:spTree>
    <p:extLst>
      <p:ext uri="{BB962C8B-B14F-4D97-AF65-F5344CB8AC3E}">
        <p14:creationId xmlns:p14="http://schemas.microsoft.com/office/powerpoint/2010/main" val="2646938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9A2431-F9F9-48A2-B654-93F82BF6DBBC}"/>
              </a:ext>
            </a:extLst>
          </p:cNvPr>
          <p:cNvSpPr>
            <a:spLocks noGrp="1"/>
          </p:cNvSpPr>
          <p:nvPr>
            <p:ph type="ctrTitle"/>
          </p:nvPr>
        </p:nvSpPr>
        <p:spPr/>
        <p:txBody>
          <a:bodyPr/>
          <a:lstStyle/>
          <a:p>
            <a:r>
              <a:rPr lang="ar-JO" dirty="0">
                <a:solidFill>
                  <a:schemeClr val="tx2"/>
                </a:solidFill>
              </a:rPr>
              <a:t>الملف الشخصي</a:t>
            </a:r>
            <a:br>
              <a:rPr lang="ar-JO" dirty="0">
                <a:solidFill>
                  <a:schemeClr val="tx2"/>
                </a:solidFill>
              </a:rPr>
            </a:br>
            <a:r>
              <a:rPr lang="en-US" dirty="0">
                <a:solidFill>
                  <a:schemeClr val="tx2"/>
                </a:solidFill>
              </a:rPr>
              <a:t>Profile</a:t>
            </a:r>
          </a:p>
        </p:txBody>
      </p:sp>
    </p:spTree>
    <p:extLst>
      <p:ext uri="{BB962C8B-B14F-4D97-AF65-F5344CB8AC3E}">
        <p14:creationId xmlns:p14="http://schemas.microsoft.com/office/powerpoint/2010/main" val="291469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95EA-764A-438A-AB2D-615555310C78}" type="slidenum">
              <a:rPr lang="en-GB" smtClean="0"/>
              <a:pPr/>
              <a:t>13</a:t>
            </a:fld>
            <a:endParaRPr lang="en-GB"/>
          </a:p>
        </p:txBody>
      </p:sp>
      <p:pic>
        <p:nvPicPr>
          <p:cNvPr id="5" name="Picture 4">
            <a:extLst>
              <a:ext uri="{FF2B5EF4-FFF2-40B4-BE49-F238E27FC236}">
                <a16:creationId xmlns:a16="http://schemas.microsoft.com/office/drawing/2014/main" xmlns="" id="{B7B4ABB7-9C40-4E4D-9FF9-A409335E176D}"/>
              </a:ext>
            </a:extLst>
          </p:cNvPr>
          <p:cNvPicPr>
            <a:picLocks noChangeAspect="1"/>
          </p:cNvPicPr>
          <p:nvPr/>
        </p:nvPicPr>
        <p:blipFill>
          <a:blip r:embed="rId2"/>
          <a:stretch>
            <a:fillRect/>
          </a:stretch>
        </p:blipFill>
        <p:spPr>
          <a:xfrm>
            <a:off x="1362476" y="143285"/>
            <a:ext cx="6419048" cy="6571429"/>
          </a:xfrm>
          <a:prstGeom prst="rect">
            <a:avLst/>
          </a:prstGeom>
        </p:spPr>
      </p:pic>
    </p:spTree>
    <p:extLst>
      <p:ext uri="{BB962C8B-B14F-4D97-AF65-F5344CB8AC3E}">
        <p14:creationId xmlns:p14="http://schemas.microsoft.com/office/powerpoint/2010/main" val="3738663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الملف الشخصي </a:t>
            </a:r>
            <a:r>
              <a:rPr lang="en-US" sz="3200" dirty="0"/>
              <a:t>Profile</a:t>
            </a:r>
            <a:r>
              <a:rPr lang="ar-JO" sz="3200" dirty="0"/>
              <a:t/>
            </a:r>
            <a:br>
              <a:rPr lang="ar-JO" sz="3200" dirty="0"/>
            </a:br>
            <a:endParaRPr lang="en-US" dirty="0"/>
          </a:p>
        </p:txBody>
      </p:sp>
      <p:sp>
        <p:nvSpPr>
          <p:cNvPr id="3" name="Content Placeholder 2"/>
          <p:cNvSpPr>
            <a:spLocks noGrp="1"/>
          </p:cNvSpPr>
          <p:nvPr>
            <p:ph idx="1"/>
          </p:nvPr>
        </p:nvSpPr>
        <p:spPr>
          <a:xfrm>
            <a:off x="479425" y="1752600"/>
            <a:ext cx="7597775" cy="4373563"/>
          </a:xfrm>
        </p:spPr>
        <p:txBody>
          <a:bodyPr>
            <a:normAutofit/>
          </a:bodyPr>
          <a:lstStyle/>
          <a:p>
            <a:pPr marL="342900" indent="-342900">
              <a:buClr>
                <a:schemeClr val="tx2"/>
              </a:buClr>
              <a:buFont typeface="Arial" panose="020B0604020202020204" pitchFamily="34" charset="0"/>
              <a:buChar char="•"/>
            </a:pPr>
            <a:r>
              <a:rPr lang="ar-JO" sz="2100" b="0" dirty="0"/>
              <a:t>مكونات الملف الشخصي </a:t>
            </a:r>
            <a:r>
              <a:rPr lang="en-US" sz="2100" b="0" dirty="0"/>
              <a:t>Profile </a:t>
            </a:r>
            <a:r>
              <a:rPr lang="ar-JO" sz="2100" b="0" dirty="0"/>
              <a:t>:</a:t>
            </a:r>
          </a:p>
          <a:p>
            <a:pPr marL="342900" indent="-342900">
              <a:buClr>
                <a:schemeClr val="tx2"/>
              </a:buClr>
              <a:buFont typeface="Arial" panose="020B0604020202020204" pitchFamily="34" charset="0"/>
              <a:buChar char="•"/>
            </a:pPr>
            <a:r>
              <a:rPr lang="ar-EG" sz="2400" b="0" dirty="0"/>
              <a:t>ت</a:t>
            </a:r>
            <a:r>
              <a:rPr lang="ar-JO" sz="2400" b="0" dirty="0"/>
              <a:t>عديل</a:t>
            </a:r>
            <a:r>
              <a:rPr lang="ar-EG" sz="2400" b="0" dirty="0"/>
              <a:t> ملفك الشخصي</a:t>
            </a:r>
            <a:r>
              <a:rPr lang="ar-JO" sz="2400" b="0" dirty="0"/>
              <a:t> (لا يمكن تعديل اسم المستخدم من الملف الشخصي ولكن يمكن تعديله عن طريق الإعدادات)</a:t>
            </a:r>
            <a:endParaRPr lang="ar-JO" sz="2100" b="0" dirty="0"/>
          </a:p>
          <a:p>
            <a:pPr marL="342900" indent="-342900">
              <a:buClr>
                <a:schemeClr val="tx2"/>
              </a:buClr>
              <a:buFont typeface="Arial" panose="020B0604020202020204" pitchFamily="34" charset="0"/>
              <a:buChar char="•"/>
            </a:pPr>
            <a:r>
              <a:rPr lang="ar-JO" sz="2100" b="0" dirty="0"/>
              <a:t>المتابَعين</a:t>
            </a:r>
            <a:r>
              <a:rPr lang="en-US" sz="2100" b="0" dirty="0"/>
              <a:t>following </a:t>
            </a:r>
            <a:r>
              <a:rPr lang="ar-JO" sz="2100" b="0" dirty="0"/>
              <a:t>:الاشخاص الذين تتبعهم.</a:t>
            </a:r>
          </a:p>
          <a:p>
            <a:pPr marL="342900" indent="-342900">
              <a:buClr>
                <a:schemeClr val="tx2"/>
              </a:buClr>
              <a:buFont typeface="Arial" panose="020B0604020202020204" pitchFamily="34" charset="0"/>
              <a:buChar char="•"/>
            </a:pPr>
            <a:r>
              <a:rPr lang="ar-JO" sz="2100" b="0" dirty="0"/>
              <a:t>المتابِعين </a:t>
            </a:r>
            <a:r>
              <a:rPr lang="en-US" sz="2100" b="0" dirty="0"/>
              <a:t>followers</a:t>
            </a:r>
            <a:r>
              <a:rPr lang="ar-JO" sz="2100" b="0" dirty="0"/>
              <a:t>:الاشخاص الذين يتبعونك. </a:t>
            </a:r>
          </a:p>
          <a:p>
            <a:pPr marL="342900" indent="-342900">
              <a:buClr>
                <a:schemeClr val="tx2"/>
              </a:buClr>
              <a:buFont typeface="Arial" panose="020B0604020202020204" pitchFamily="34" charset="0"/>
              <a:buChar char="•"/>
            </a:pPr>
            <a:r>
              <a:rPr lang="ar-JO" sz="2100" b="0" dirty="0"/>
              <a:t>تغريداتك  </a:t>
            </a:r>
            <a:r>
              <a:rPr lang="en-US" sz="2100" b="0" dirty="0"/>
              <a:t>tweets</a:t>
            </a:r>
            <a:r>
              <a:rPr lang="ar-JO" sz="2100" b="0" dirty="0"/>
              <a:t>.</a:t>
            </a:r>
          </a:p>
          <a:p>
            <a:pPr marL="342900" indent="-342900">
              <a:buClr>
                <a:schemeClr val="tx2"/>
              </a:buClr>
              <a:buFont typeface="Arial" panose="020B0604020202020204" pitchFamily="34" charset="0"/>
              <a:buChar char="•"/>
            </a:pPr>
            <a:r>
              <a:rPr lang="ar-JO" sz="2100" b="0" dirty="0"/>
              <a:t>تغريداتك وردودك  </a:t>
            </a:r>
            <a:r>
              <a:rPr lang="en-US" sz="2100" b="0" dirty="0"/>
              <a:t>tweets and replies</a:t>
            </a:r>
            <a:r>
              <a:rPr lang="ar-JO" sz="2100" b="0" dirty="0"/>
              <a:t>.</a:t>
            </a:r>
          </a:p>
          <a:p>
            <a:pPr marL="342900" indent="-342900">
              <a:buClr>
                <a:schemeClr val="tx2"/>
              </a:buClr>
              <a:buFont typeface="Arial" panose="020B0604020202020204" pitchFamily="34" charset="0"/>
              <a:buChar char="•"/>
            </a:pPr>
            <a:r>
              <a:rPr lang="ar-JO" sz="2100" b="0" dirty="0"/>
              <a:t>الصور ومقاطع الفيديو </a:t>
            </a:r>
            <a:r>
              <a:rPr lang="en-US" sz="2100" b="0" dirty="0"/>
              <a:t>Media</a:t>
            </a:r>
          </a:p>
          <a:p>
            <a:pPr marL="342900" indent="-342900">
              <a:buClr>
                <a:schemeClr val="tx2"/>
              </a:buClr>
              <a:buFont typeface="Arial" panose="020B0604020202020204" pitchFamily="34" charset="0"/>
              <a:buChar char="•"/>
            </a:pPr>
            <a:r>
              <a:rPr lang="ar-JO" sz="2100" b="0" dirty="0"/>
              <a:t>الإعجابات </a:t>
            </a:r>
            <a:r>
              <a:rPr lang="en-US" sz="2100" b="0" dirty="0"/>
              <a:t>Likes</a:t>
            </a:r>
            <a:endParaRPr lang="ar-JO" sz="2100" b="0" dirty="0"/>
          </a:p>
          <a:p>
            <a:pPr>
              <a:buClr>
                <a:schemeClr val="tx2"/>
              </a:buClr>
            </a:pPr>
            <a:endParaRPr lang="ar-JO" sz="2100"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b="0" smtClean="0"/>
              <a:pPr/>
              <a:t>14</a:t>
            </a:fld>
            <a:endParaRPr lang="en-GB" b="0"/>
          </a:p>
        </p:txBody>
      </p:sp>
    </p:spTree>
    <p:extLst>
      <p:ext uri="{BB962C8B-B14F-4D97-AF65-F5344CB8AC3E}">
        <p14:creationId xmlns:p14="http://schemas.microsoft.com/office/powerpoint/2010/main" val="3730011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9A2431-F9F9-48A2-B654-93F82BF6DBBC}"/>
              </a:ext>
            </a:extLst>
          </p:cNvPr>
          <p:cNvSpPr>
            <a:spLocks noGrp="1"/>
          </p:cNvSpPr>
          <p:nvPr>
            <p:ph type="ctrTitle"/>
          </p:nvPr>
        </p:nvSpPr>
        <p:spPr/>
        <p:txBody>
          <a:bodyPr/>
          <a:lstStyle/>
          <a:p>
            <a:r>
              <a:rPr lang="ar-JO" dirty="0">
                <a:solidFill>
                  <a:schemeClr val="tx2"/>
                </a:solidFill>
              </a:rPr>
              <a:t>المتابعة</a:t>
            </a:r>
            <a:br>
              <a:rPr lang="ar-JO" dirty="0">
                <a:solidFill>
                  <a:schemeClr val="tx2"/>
                </a:solidFill>
              </a:rPr>
            </a:br>
            <a:r>
              <a:rPr lang="en-US" dirty="0">
                <a:solidFill>
                  <a:schemeClr val="tx2"/>
                </a:solidFill>
              </a:rPr>
              <a:t>Follow</a:t>
            </a:r>
          </a:p>
        </p:txBody>
      </p:sp>
    </p:spTree>
    <p:extLst>
      <p:ext uri="{BB962C8B-B14F-4D97-AF65-F5344CB8AC3E}">
        <p14:creationId xmlns:p14="http://schemas.microsoft.com/office/powerpoint/2010/main" val="3303160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95EA-764A-438A-AB2D-615555310C78}" type="slidenum">
              <a:rPr lang="en-GB" smtClean="0"/>
              <a:pPr/>
              <a:t>16</a:t>
            </a:fld>
            <a:endParaRPr lang="en-GB"/>
          </a:p>
        </p:txBody>
      </p:sp>
      <p:pic>
        <p:nvPicPr>
          <p:cNvPr id="2" name="Picture 1">
            <a:extLst>
              <a:ext uri="{FF2B5EF4-FFF2-40B4-BE49-F238E27FC236}">
                <a16:creationId xmlns:a16="http://schemas.microsoft.com/office/drawing/2014/main" xmlns="" id="{8A6354B1-8838-445A-BFF9-718BBC42575D}"/>
              </a:ext>
            </a:extLst>
          </p:cNvPr>
          <p:cNvPicPr>
            <a:picLocks noChangeAspect="1"/>
          </p:cNvPicPr>
          <p:nvPr/>
        </p:nvPicPr>
        <p:blipFill>
          <a:blip r:embed="rId2"/>
          <a:stretch>
            <a:fillRect/>
          </a:stretch>
        </p:blipFill>
        <p:spPr>
          <a:xfrm>
            <a:off x="611560" y="121021"/>
            <a:ext cx="7632848" cy="6375377"/>
          </a:xfrm>
          <a:prstGeom prst="rect">
            <a:avLst/>
          </a:prstGeom>
        </p:spPr>
      </p:pic>
    </p:spTree>
    <p:extLst>
      <p:ext uri="{BB962C8B-B14F-4D97-AF65-F5344CB8AC3E}">
        <p14:creationId xmlns:p14="http://schemas.microsoft.com/office/powerpoint/2010/main" val="519079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المتابعة </a:t>
            </a:r>
            <a:r>
              <a:rPr lang="en-US" sz="3200" dirty="0"/>
              <a:t> Follow</a:t>
            </a:r>
            <a:r>
              <a:rPr lang="ar-JO" sz="3200" dirty="0"/>
              <a:t/>
            </a:r>
            <a:br>
              <a:rPr lang="ar-JO" sz="3200" dirty="0"/>
            </a:br>
            <a:endParaRPr lang="en-US" dirty="0"/>
          </a:p>
        </p:txBody>
      </p:sp>
      <p:sp>
        <p:nvSpPr>
          <p:cNvPr id="3" name="Content Placeholder 2"/>
          <p:cNvSpPr>
            <a:spLocks noGrp="1"/>
          </p:cNvSpPr>
          <p:nvPr>
            <p:ph idx="1"/>
          </p:nvPr>
        </p:nvSpPr>
        <p:spPr>
          <a:xfrm>
            <a:off x="479425" y="1752600"/>
            <a:ext cx="7597775" cy="4373563"/>
          </a:xfrm>
        </p:spPr>
        <p:txBody>
          <a:bodyPr>
            <a:normAutofit/>
          </a:bodyPr>
          <a:lstStyle/>
          <a:p>
            <a:pPr marL="342900" indent="-342900">
              <a:buClr>
                <a:schemeClr val="tx2"/>
              </a:buClr>
              <a:buFont typeface="Arial" panose="020B0604020202020204" pitchFamily="34" charset="0"/>
              <a:buChar char="•"/>
            </a:pPr>
            <a:r>
              <a:rPr lang="ar-JO" sz="2100" b="0" dirty="0"/>
              <a:t>المتابَعين</a:t>
            </a:r>
            <a:r>
              <a:rPr lang="en-US" sz="2100" b="0" dirty="0"/>
              <a:t>following </a:t>
            </a:r>
            <a:r>
              <a:rPr lang="ar-JO" sz="2100" b="0" dirty="0"/>
              <a:t>:الاشخاص الذين تتبعهم.</a:t>
            </a:r>
          </a:p>
          <a:p>
            <a:pPr marL="342900" indent="-342900">
              <a:buClr>
                <a:schemeClr val="tx2"/>
              </a:buClr>
              <a:buFont typeface="Arial" panose="020B0604020202020204" pitchFamily="34" charset="0"/>
              <a:buChar char="•"/>
            </a:pPr>
            <a:r>
              <a:rPr lang="ar-JO" sz="2100" b="0" dirty="0"/>
              <a:t>المتابِعين </a:t>
            </a:r>
            <a:r>
              <a:rPr lang="en-US" sz="2100" b="0" dirty="0"/>
              <a:t>followers</a:t>
            </a:r>
            <a:r>
              <a:rPr lang="ar-JO" sz="2100" b="0" dirty="0"/>
              <a:t>:الاشخاص الذين يتبعونك. </a:t>
            </a:r>
          </a:p>
          <a:p>
            <a:pPr>
              <a:buClr>
                <a:schemeClr val="tx2"/>
              </a:buClr>
            </a:pPr>
            <a:endParaRPr lang="ar-JO" sz="2100"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b="0" smtClean="0"/>
              <a:pPr/>
              <a:t>17</a:t>
            </a:fld>
            <a:endParaRPr lang="en-GB" b="0"/>
          </a:p>
        </p:txBody>
      </p:sp>
    </p:spTree>
    <p:extLst>
      <p:ext uri="{BB962C8B-B14F-4D97-AF65-F5344CB8AC3E}">
        <p14:creationId xmlns:p14="http://schemas.microsoft.com/office/powerpoint/2010/main" val="2180638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9A2431-F9F9-48A2-B654-93F82BF6DBBC}"/>
              </a:ext>
            </a:extLst>
          </p:cNvPr>
          <p:cNvSpPr>
            <a:spLocks noGrp="1"/>
          </p:cNvSpPr>
          <p:nvPr>
            <p:ph type="ctrTitle"/>
          </p:nvPr>
        </p:nvSpPr>
        <p:spPr>
          <a:xfrm>
            <a:off x="251520" y="228600"/>
            <a:ext cx="7992888" cy="4571999"/>
          </a:xfrm>
        </p:spPr>
        <p:txBody>
          <a:bodyPr/>
          <a:lstStyle/>
          <a:p>
            <a:r>
              <a:rPr lang="ar-JO" dirty="0">
                <a:solidFill>
                  <a:schemeClr val="tx2"/>
                </a:solidFill>
              </a:rPr>
              <a:t>حماية </a:t>
            </a:r>
            <a:r>
              <a:rPr lang="ar-JO" dirty="0" err="1">
                <a:solidFill>
                  <a:schemeClr val="tx2"/>
                </a:solidFill>
              </a:rPr>
              <a:t>التغريدات</a:t>
            </a:r>
            <a:r>
              <a:rPr lang="ar-JO" dirty="0">
                <a:solidFill>
                  <a:schemeClr val="tx2"/>
                </a:solidFill>
              </a:rPr>
              <a:t/>
            </a:r>
            <a:br>
              <a:rPr lang="ar-JO" dirty="0">
                <a:solidFill>
                  <a:schemeClr val="tx2"/>
                </a:solidFill>
              </a:rPr>
            </a:br>
            <a:r>
              <a:rPr lang="en-US" dirty="0" err="1">
                <a:solidFill>
                  <a:schemeClr val="tx2"/>
                </a:solidFill>
              </a:rPr>
              <a:t>ProtecT</a:t>
            </a:r>
            <a:r>
              <a:rPr lang="en-US" dirty="0">
                <a:solidFill>
                  <a:schemeClr val="tx2"/>
                </a:solidFill>
              </a:rPr>
              <a:t> tweets</a:t>
            </a:r>
          </a:p>
        </p:txBody>
      </p:sp>
    </p:spTree>
    <p:extLst>
      <p:ext uri="{BB962C8B-B14F-4D97-AF65-F5344CB8AC3E}">
        <p14:creationId xmlns:p14="http://schemas.microsoft.com/office/powerpoint/2010/main" val="2382096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حماية </a:t>
            </a:r>
            <a:r>
              <a:rPr lang="ar-JO" dirty="0" err="1"/>
              <a:t>التغريدات</a:t>
            </a:r>
            <a:r>
              <a:rPr lang="ar-JO" dirty="0"/>
              <a:t/>
            </a:r>
            <a:br>
              <a:rPr lang="ar-JO" dirty="0"/>
            </a:br>
            <a:r>
              <a:rPr lang="en-US" dirty="0"/>
              <a:t>Protect Tweets</a:t>
            </a:r>
            <a:endParaRPr lang="ar-JO"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ar-JO" b="0" dirty="0"/>
              <a:t>إذا رأيت أيقونة القفل      بجوار اسم أحد المستخدمين على صفحة ملفه الشخصيّ أو على </a:t>
            </a:r>
            <a:r>
              <a:rPr lang="ar-JO" b="0" dirty="0" err="1"/>
              <a:t>تغريداته</a:t>
            </a:r>
            <a:r>
              <a:rPr lang="ar-JO" b="0" dirty="0"/>
              <a:t>، فهذا يعني أن </a:t>
            </a:r>
            <a:r>
              <a:rPr lang="ar-JO" b="0" dirty="0" err="1"/>
              <a:t>تغريداته</a:t>
            </a:r>
            <a:r>
              <a:rPr lang="ar-JO" b="0" dirty="0"/>
              <a:t> محمية ولن تتمكن من إعادة تغريد المحتوى الذي نشره.</a:t>
            </a:r>
          </a:p>
          <a:p>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19</a:t>
            </a:fld>
            <a:endParaRPr lang="en-GB"/>
          </a:p>
        </p:txBody>
      </p:sp>
      <p:graphicFrame>
        <p:nvGraphicFramePr>
          <p:cNvPr id="5" name="Content Placeholder 5"/>
          <p:cNvGraphicFramePr>
            <a:graphicFrameLocks/>
          </p:cNvGraphicFramePr>
          <p:nvPr>
            <p:extLst>
              <p:ext uri="{D42A27DB-BD31-4B8C-83A1-F6EECF244321}">
                <p14:modId xmlns:p14="http://schemas.microsoft.com/office/powerpoint/2010/main" val="2078578352"/>
              </p:ext>
            </p:extLst>
          </p:nvPr>
        </p:nvGraphicFramePr>
        <p:xfrm>
          <a:off x="323528" y="2636912"/>
          <a:ext cx="7620000" cy="2392680"/>
        </p:xfrm>
        <a:graphic>
          <a:graphicData uri="http://schemas.openxmlformats.org/drawingml/2006/table">
            <a:tbl>
              <a:tblPr rtl="1" firstRow="1" bandRow="1">
                <a:tableStyleId>{5C22544A-7EE6-4342-B048-85BDC9FD1C3A}</a:tableStyleId>
              </a:tblPr>
              <a:tblGrid>
                <a:gridCol w="3810000">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70840">
                <a:tc>
                  <a:txBody>
                    <a:bodyPr/>
                    <a:lstStyle/>
                    <a:p>
                      <a:pPr rtl="1"/>
                      <a:r>
                        <a:rPr lang="ar-JO" dirty="0"/>
                        <a:t>في حالة أن </a:t>
                      </a:r>
                      <a:r>
                        <a:rPr lang="ar-JO" dirty="0" err="1"/>
                        <a:t>التغريدات</a:t>
                      </a:r>
                      <a:r>
                        <a:rPr lang="ar-JO" baseline="0" dirty="0"/>
                        <a:t> غير محمية</a:t>
                      </a:r>
                      <a:endParaRPr lang="ar-JO" dirty="0"/>
                    </a:p>
                  </a:txBody>
                  <a:tcPr/>
                </a:tc>
                <a:tc>
                  <a:txBody>
                    <a:bodyPr/>
                    <a:lstStyle/>
                    <a:p>
                      <a:pPr rtl="1"/>
                      <a:r>
                        <a:rPr lang="ar-JO" dirty="0"/>
                        <a:t>في حالة أن </a:t>
                      </a:r>
                      <a:r>
                        <a:rPr lang="ar-JO" dirty="0" err="1"/>
                        <a:t>التغريدات</a:t>
                      </a:r>
                      <a:r>
                        <a:rPr lang="ar-JO" baseline="0" dirty="0"/>
                        <a:t> محمية</a:t>
                      </a:r>
                      <a:endParaRPr lang="ar-JO" dirty="0"/>
                    </a:p>
                  </a:txBody>
                  <a:tcPr/>
                </a:tc>
                <a:extLst>
                  <a:ext uri="{0D108BD9-81ED-4DB2-BD59-A6C34878D82A}">
                    <a16:rowId xmlns:a16="http://schemas.microsoft.com/office/drawing/2014/main" xmlns="" val="10000"/>
                  </a:ext>
                </a:extLst>
              </a:tr>
              <a:tr h="370840">
                <a:tc>
                  <a:txBody>
                    <a:bodyPr/>
                    <a:lstStyle/>
                    <a:p>
                      <a:pPr rtl="1"/>
                      <a:r>
                        <a:rPr lang="ar-JO" dirty="0"/>
                        <a:t>يمكن</a:t>
                      </a:r>
                      <a:r>
                        <a:rPr lang="ar-JO" baseline="0" dirty="0"/>
                        <a:t> لأي شخص متابعتك بدون موافقتك</a:t>
                      </a:r>
                      <a:endParaRPr lang="ar-JO"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dirty="0"/>
                        <a:t>لا يمكن</a:t>
                      </a:r>
                      <a:r>
                        <a:rPr lang="ar-JO" baseline="0" dirty="0"/>
                        <a:t> لأي شخص متابعتك الا بموافقتك</a:t>
                      </a:r>
                      <a:endParaRPr lang="ar-JO" dirty="0"/>
                    </a:p>
                  </a:txBody>
                  <a:tcPr/>
                </a:tc>
                <a:extLst>
                  <a:ext uri="{0D108BD9-81ED-4DB2-BD59-A6C34878D82A}">
                    <a16:rowId xmlns:a16="http://schemas.microsoft.com/office/drawing/2014/main" xmlns="" val="10001"/>
                  </a:ext>
                </a:extLst>
              </a:tr>
              <a:tr h="370840">
                <a:tc>
                  <a:txBody>
                    <a:bodyPr/>
                    <a:lstStyle/>
                    <a:p>
                      <a:pPr rtl="1"/>
                      <a:r>
                        <a:rPr lang="ar-JO" dirty="0"/>
                        <a:t>يمكن مشاهدة </a:t>
                      </a:r>
                      <a:r>
                        <a:rPr lang="ar-JO" dirty="0" err="1"/>
                        <a:t>تغريداتك</a:t>
                      </a:r>
                      <a:r>
                        <a:rPr lang="ar-JO" dirty="0"/>
                        <a:t> من خارج </a:t>
                      </a:r>
                      <a:r>
                        <a:rPr lang="ar-JO" dirty="0" err="1"/>
                        <a:t>تويتر</a:t>
                      </a:r>
                      <a:r>
                        <a:rPr lang="ar-JO" dirty="0"/>
                        <a:t> (للأشخاص الذين</a:t>
                      </a:r>
                      <a:r>
                        <a:rPr lang="ar-JO" baseline="0" dirty="0"/>
                        <a:t> لا يملكون حساب </a:t>
                      </a:r>
                      <a:r>
                        <a:rPr lang="ar-JO" baseline="0" dirty="0" err="1"/>
                        <a:t>تويتر</a:t>
                      </a:r>
                      <a:r>
                        <a:rPr lang="ar-JO" dirty="0"/>
                        <a:t>)</a:t>
                      </a: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dirty="0"/>
                        <a:t>لا يمكن ذلك</a:t>
                      </a:r>
                    </a:p>
                  </a:txBody>
                  <a:tcPr/>
                </a:tc>
                <a:extLst>
                  <a:ext uri="{0D108BD9-81ED-4DB2-BD59-A6C34878D82A}">
                    <a16:rowId xmlns:a16="http://schemas.microsoft.com/office/drawing/2014/main" xmlns="" val="10002"/>
                  </a:ext>
                </a:extLst>
              </a:tr>
              <a:tr h="370840">
                <a:tc>
                  <a:txBody>
                    <a:bodyPr/>
                    <a:lstStyle/>
                    <a:p>
                      <a:pPr rtl="1"/>
                      <a:r>
                        <a:rPr lang="ar-JO" dirty="0"/>
                        <a:t>يمكن</a:t>
                      </a:r>
                      <a:r>
                        <a:rPr lang="ar-JO" baseline="0" dirty="0"/>
                        <a:t> لأي مستخدم على </a:t>
                      </a:r>
                      <a:r>
                        <a:rPr lang="ar-JO" baseline="0" dirty="0" err="1"/>
                        <a:t>تويتر</a:t>
                      </a:r>
                      <a:r>
                        <a:rPr lang="ar-JO" baseline="0" dirty="0"/>
                        <a:t> مشاهدة </a:t>
                      </a:r>
                      <a:r>
                        <a:rPr lang="ar-JO" baseline="0" dirty="0" err="1"/>
                        <a:t>تغريداتك</a:t>
                      </a:r>
                      <a:r>
                        <a:rPr lang="ar-JO" baseline="0" dirty="0"/>
                        <a:t> </a:t>
                      </a:r>
                      <a:endParaRPr lang="ar-JO"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dirty="0"/>
                        <a:t>يمكن</a:t>
                      </a:r>
                      <a:r>
                        <a:rPr lang="ar-JO" baseline="0" dirty="0"/>
                        <a:t> لمتابعيك فقط مشاهدة </a:t>
                      </a:r>
                      <a:r>
                        <a:rPr lang="ar-JO" baseline="0" dirty="0" err="1"/>
                        <a:t>تغريداتك</a:t>
                      </a:r>
                      <a:r>
                        <a:rPr lang="ar-JO" baseline="0" dirty="0"/>
                        <a:t> </a:t>
                      </a:r>
                      <a:endParaRPr lang="ar-JO" dirty="0"/>
                    </a:p>
                  </a:txBody>
                  <a:tcPr/>
                </a:tc>
                <a:extLst>
                  <a:ext uri="{0D108BD9-81ED-4DB2-BD59-A6C34878D82A}">
                    <a16:rowId xmlns:a16="http://schemas.microsoft.com/office/drawing/2014/main" xmlns="" val="10003"/>
                  </a:ext>
                </a:extLst>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dirty="0"/>
                        <a:t>يمكن</a:t>
                      </a:r>
                      <a:r>
                        <a:rPr lang="ar-JO" baseline="0" dirty="0"/>
                        <a:t> لأي مستخدم على </a:t>
                      </a:r>
                      <a:r>
                        <a:rPr lang="ar-JO" baseline="0" dirty="0" err="1"/>
                        <a:t>تويتر</a:t>
                      </a:r>
                      <a:r>
                        <a:rPr lang="ar-JO" baseline="0" dirty="0"/>
                        <a:t> اعادة تغريد </a:t>
                      </a:r>
                      <a:r>
                        <a:rPr lang="ar-JO" baseline="0" dirty="0" err="1"/>
                        <a:t>تغريداتك</a:t>
                      </a:r>
                      <a:endParaRPr lang="ar-JO"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dirty="0"/>
                        <a:t>لا يمكن</a:t>
                      </a:r>
                      <a:r>
                        <a:rPr lang="ar-JO" baseline="0" dirty="0"/>
                        <a:t> </a:t>
                      </a:r>
                      <a:r>
                        <a:rPr lang="ar-JO" baseline="0" dirty="0" err="1"/>
                        <a:t>لاي</a:t>
                      </a:r>
                      <a:r>
                        <a:rPr lang="ar-JO" baseline="0" dirty="0"/>
                        <a:t> أحد اعادة تغريد </a:t>
                      </a:r>
                      <a:r>
                        <a:rPr lang="ar-JO" baseline="0" dirty="0" err="1"/>
                        <a:t>تغريداتك</a:t>
                      </a:r>
                      <a:endParaRPr lang="ar-JO" dirty="0"/>
                    </a:p>
                    <a:p>
                      <a:pPr rtl="1"/>
                      <a:r>
                        <a:rPr lang="ar-JO" dirty="0"/>
                        <a:t>حتى لو كان من متابعيك</a:t>
                      </a:r>
                    </a:p>
                  </a:txBody>
                  <a:tcPr/>
                </a:tc>
                <a:extLst>
                  <a:ext uri="{0D108BD9-81ED-4DB2-BD59-A6C34878D82A}">
                    <a16:rowId xmlns:a16="http://schemas.microsoft.com/office/drawing/2014/main" xmlns="" val="10004"/>
                  </a:ext>
                </a:extLst>
              </a:tr>
            </a:tbl>
          </a:graphicData>
        </a:graphic>
      </p:graphicFrame>
      <p:pic>
        <p:nvPicPr>
          <p:cNvPr id="7" name="Picture 6">
            <a:extLst>
              <a:ext uri="{FF2B5EF4-FFF2-40B4-BE49-F238E27FC236}">
                <a16:creationId xmlns:a16="http://schemas.microsoft.com/office/drawing/2014/main" xmlns="" id="{0627D160-43D9-4EBF-8E09-26A847D42902}"/>
              </a:ext>
            </a:extLst>
          </p:cNvPr>
          <p:cNvPicPr>
            <a:picLocks noChangeAspect="1"/>
          </p:cNvPicPr>
          <p:nvPr/>
        </p:nvPicPr>
        <p:blipFill>
          <a:blip r:embed="rId2"/>
          <a:stretch>
            <a:fillRect/>
          </a:stretch>
        </p:blipFill>
        <p:spPr>
          <a:xfrm>
            <a:off x="5635632" y="1790700"/>
            <a:ext cx="333375" cy="304800"/>
          </a:xfrm>
          <a:prstGeom prst="rect">
            <a:avLst/>
          </a:prstGeom>
        </p:spPr>
      </p:pic>
    </p:spTree>
    <p:extLst>
      <p:ext uri="{BB962C8B-B14F-4D97-AF65-F5344CB8AC3E}">
        <p14:creationId xmlns:p14="http://schemas.microsoft.com/office/powerpoint/2010/main" val="4002622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ما هو تويتر؟</a:t>
            </a:r>
            <a:br>
              <a:rPr lang="ar-JO" dirty="0"/>
            </a:br>
            <a:endParaRPr lang="en-US" dirty="0"/>
          </a:p>
        </p:txBody>
      </p:sp>
      <p:sp>
        <p:nvSpPr>
          <p:cNvPr id="3" name="Content Placeholder 2"/>
          <p:cNvSpPr>
            <a:spLocks noGrp="1"/>
          </p:cNvSpPr>
          <p:nvPr>
            <p:ph idx="1"/>
          </p:nvPr>
        </p:nvSpPr>
        <p:spPr/>
        <p:txBody>
          <a:bodyPr>
            <a:normAutofit fontScale="92500" lnSpcReduction="20000"/>
          </a:bodyPr>
          <a:lstStyle/>
          <a:p>
            <a:pPr marL="342900" indent="-342900" algn="just">
              <a:buClr>
                <a:schemeClr val="tx2"/>
              </a:buClr>
              <a:buFont typeface="Arial" panose="020B0604020202020204" pitchFamily="34" charset="0"/>
              <a:buChar char="•"/>
            </a:pPr>
            <a:endParaRPr lang="ar-JO" b="0" dirty="0"/>
          </a:p>
          <a:p>
            <a:pPr marL="342900" indent="-342900" algn="just">
              <a:buClr>
                <a:schemeClr val="tx2"/>
              </a:buClr>
              <a:buFont typeface="Arial" panose="020B0604020202020204" pitchFamily="34" charset="0"/>
              <a:buChar char="•"/>
            </a:pPr>
            <a:r>
              <a:rPr lang="ar-JO" sz="2100" dirty="0"/>
              <a:t>ما هو موقع </a:t>
            </a:r>
            <a:r>
              <a:rPr lang="en-US" sz="2100" dirty="0"/>
              <a:t>Twitter </a:t>
            </a:r>
            <a:r>
              <a:rPr lang="ar-JO" sz="2100" dirty="0"/>
              <a:t> ؟</a:t>
            </a:r>
          </a:p>
          <a:p>
            <a:pPr marL="347663" algn="just">
              <a:buClr>
                <a:schemeClr val="tx2"/>
              </a:buClr>
            </a:pPr>
            <a:r>
              <a:rPr lang="ar-JO" b="0" dirty="0"/>
              <a:t>أحد أشهر وسائل التواصل الاجتماعي. يقدم الموقع خدمة التدوين الجزئي والتي تسمح لمستخدميهِ بإرسال «</a:t>
            </a:r>
            <a:r>
              <a:rPr lang="ar-JO" dirty="0"/>
              <a:t>تغريدات</a:t>
            </a:r>
            <a:r>
              <a:rPr lang="ar-JO" b="0" dirty="0"/>
              <a:t>» من شأنها تلقي اعجاب المغردين الآخرين، بحد أقصى 280 حرف للرسالة الواحدة.</a:t>
            </a:r>
            <a:r>
              <a:rPr lang="ar-EG" sz="2100" b="0" dirty="0"/>
              <a:t> وتعد هذه طريقة سهلة لاكتشاف أحدث الأخبار المرتبطة بالموضوعات التي تهمّك.</a:t>
            </a:r>
            <a:r>
              <a:rPr lang="ar-JO" sz="2100" b="0" dirty="0"/>
              <a:t> </a:t>
            </a:r>
            <a:r>
              <a:rPr lang="ar-JO" b="0" dirty="0"/>
              <a:t>ظهر الموقع في أوائل عام 2006 وأصبح موقع تويتر متوفر باللغة العربية منذ مارس 2012.</a:t>
            </a:r>
            <a:endParaRPr lang="ar-JO" sz="2100" b="0" dirty="0"/>
          </a:p>
          <a:p>
            <a:pPr marL="342900" indent="-342900" algn="just">
              <a:buClr>
                <a:schemeClr val="tx2"/>
              </a:buClr>
              <a:buFont typeface="Arial" panose="020B0604020202020204" pitchFamily="34" charset="0"/>
              <a:buChar char="•"/>
            </a:pPr>
            <a:r>
              <a:rPr lang="ar-EG" sz="2100" dirty="0"/>
              <a:t>ما مدى الاستفادة من تويتر؟</a:t>
            </a:r>
          </a:p>
          <a:p>
            <a:pPr marL="347663" algn="just">
              <a:buClr>
                <a:schemeClr val="tx2"/>
              </a:buClr>
            </a:pPr>
            <a:r>
              <a:rPr lang="ar-EG" sz="2100" b="0" dirty="0"/>
              <a:t>يحتوي تويتر على المعلومات التي تراها قيّمة ويعرض أمامك الرسائل من المستخدمين الذين اخترت أن تتابعهم على صفحتك الرئيسية لتقرأها. فالأمر في تويتر يشبه إلى حد كبير قراءة الجريدة التي ستجذبك عناوينها الرئيسية دومًا فتكتشف الأخبار لحظة حدوثها وتتعرّف على المزيد حول الموضوعات المهمة بالنسبة إليك وتحصل على التفاصيل في الوقت الفعلي.</a:t>
            </a:r>
            <a:endParaRPr lang="ar-JO" sz="2100" b="0" dirty="0"/>
          </a:p>
          <a:p>
            <a:pPr marL="342900" indent="-342900" algn="just">
              <a:buClr>
                <a:schemeClr val="tx2"/>
              </a:buClr>
              <a:buFont typeface="Arial" panose="020B0604020202020204" pitchFamily="34" charset="0"/>
              <a:buChar char="•"/>
            </a:pPr>
            <a:r>
              <a:rPr lang="ar-JO" sz="2100" dirty="0"/>
              <a:t>حسب احصائيات الربع الثالث من عام 2018 فإن </a:t>
            </a:r>
            <a:r>
              <a:rPr lang="ar-JO" sz="2100" dirty="0" err="1"/>
              <a:t>تويتر</a:t>
            </a:r>
            <a:r>
              <a:rPr lang="ar-JO" sz="2100" dirty="0"/>
              <a:t> لديه أكثر من 326 مليون مستخدم نشط شهريا. </a:t>
            </a:r>
          </a:p>
        </p:txBody>
      </p:sp>
      <p:sp>
        <p:nvSpPr>
          <p:cNvPr id="4" name="Slide Number Placeholder 3"/>
          <p:cNvSpPr>
            <a:spLocks noGrp="1"/>
          </p:cNvSpPr>
          <p:nvPr>
            <p:ph type="sldNum" sz="quarter" idx="12"/>
          </p:nvPr>
        </p:nvSpPr>
        <p:spPr/>
        <p:txBody>
          <a:bodyPr/>
          <a:lstStyle/>
          <a:p>
            <a:fld id="{A85E95EA-764A-438A-AB2D-615555310C78}" type="slidenum">
              <a:rPr lang="en-GB" smtClean="0"/>
              <a:pPr/>
              <a:t>2</a:t>
            </a:fld>
            <a:endParaRPr lang="en-GB"/>
          </a:p>
        </p:txBody>
      </p:sp>
      <p:sp>
        <p:nvSpPr>
          <p:cNvPr id="5" name="AutoShape 9" descr="Image resul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C:\Users\Raneem\Desktop\download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43" y="304800"/>
            <a:ext cx="41910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499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9A2431-F9F9-48A2-B654-93F82BF6DBBC}"/>
              </a:ext>
            </a:extLst>
          </p:cNvPr>
          <p:cNvSpPr>
            <a:spLocks noGrp="1"/>
          </p:cNvSpPr>
          <p:nvPr>
            <p:ph type="ctrTitle"/>
          </p:nvPr>
        </p:nvSpPr>
        <p:spPr/>
        <p:txBody>
          <a:bodyPr/>
          <a:lstStyle/>
          <a:p>
            <a:r>
              <a:rPr lang="ar-JO" dirty="0">
                <a:solidFill>
                  <a:schemeClr val="tx2"/>
                </a:solidFill>
              </a:rPr>
              <a:t>إيقاف تشغيل </a:t>
            </a:r>
            <a:r>
              <a:rPr lang="ar-JO" dirty="0" err="1">
                <a:solidFill>
                  <a:schemeClr val="tx2"/>
                </a:solidFill>
              </a:rPr>
              <a:t>إعادات</a:t>
            </a:r>
            <a:r>
              <a:rPr lang="ar-JO" dirty="0">
                <a:solidFill>
                  <a:schemeClr val="tx2"/>
                </a:solidFill>
              </a:rPr>
              <a:t> التغريد</a:t>
            </a:r>
            <a:endParaRPr lang="en-US" dirty="0">
              <a:solidFill>
                <a:schemeClr val="tx2"/>
              </a:solidFill>
            </a:endParaRPr>
          </a:p>
        </p:txBody>
      </p:sp>
    </p:spTree>
    <p:extLst>
      <p:ext uri="{BB962C8B-B14F-4D97-AF65-F5344CB8AC3E}">
        <p14:creationId xmlns:p14="http://schemas.microsoft.com/office/powerpoint/2010/main" val="422916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7BD712-AA01-44D5-A3BF-2D20E9D11821}"/>
              </a:ext>
            </a:extLst>
          </p:cNvPr>
          <p:cNvSpPr>
            <a:spLocks noGrp="1"/>
          </p:cNvSpPr>
          <p:nvPr>
            <p:ph type="title"/>
          </p:nvPr>
        </p:nvSpPr>
        <p:spPr/>
        <p:txBody>
          <a:bodyPr/>
          <a:lstStyle/>
          <a:p>
            <a:r>
              <a:rPr lang="ar-JO" dirty="0"/>
              <a:t>كيف يمكن إيقاف تشغيل إعادات التغريد؟</a:t>
            </a:r>
            <a:br>
              <a:rPr lang="ar-JO" dirty="0"/>
            </a:br>
            <a:endParaRPr lang="en-US" dirty="0"/>
          </a:p>
        </p:txBody>
      </p:sp>
      <p:sp>
        <p:nvSpPr>
          <p:cNvPr id="3" name="Content Placeholder 2">
            <a:extLst>
              <a:ext uri="{FF2B5EF4-FFF2-40B4-BE49-F238E27FC236}">
                <a16:creationId xmlns:a16="http://schemas.microsoft.com/office/drawing/2014/main" xmlns="" id="{4B094A9A-2777-42E9-A2FF-D22DD3579FB3}"/>
              </a:ext>
            </a:extLst>
          </p:cNvPr>
          <p:cNvSpPr>
            <a:spLocks noGrp="1"/>
          </p:cNvSpPr>
          <p:nvPr>
            <p:ph idx="1"/>
          </p:nvPr>
        </p:nvSpPr>
        <p:spPr>
          <a:xfrm>
            <a:off x="857224" y="1752600"/>
            <a:ext cx="7219976" cy="4373563"/>
          </a:xfrm>
        </p:spPr>
        <p:txBody>
          <a:bodyPr/>
          <a:lstStyle/>
          <a:p>
            <a:pPr marL="342900" indent="-342900" algn="just">
              <a:buFont typeface="Arial" panose="020B0604020202020204" pitchFamily="34" charset="0"/>
              <a:buChar char="•"/>
            </a:pPr>
            <a:r>
              <a:rPr lang="ar-JO" b="0" dirty="0"/>
              <a:t>يمكنك إيقاف تشغيل إعادات التغريد لمستخدم معين تتابعه إذا لم يعجبك ما يقوم بمشاركته. </a:t>
            </a:r>
          </a:p>
          <a:p>
            <a:pPr marL="342900" indent="-342900" algn="just">
              <a:buFont typeface="Arial" panose="020B0604020202020204" pitchFamily="34" charset="0"/>
              <a:buChar char="•"/>
            </a:pPr>
            <a:r>
              <a:rPr lang="ar-JO" b="0" dirty="0"/>
              <a:t>حدد </a:t>
            </a:r>
            <a:r>
              <a:rPr lang="ar-JO" dirty="0"/>
              <a:t>إيقاف إعادة التغريد </a:t>
            </a:r>
            <a:r>
              <a:rPr lang="ar-JO" b="0" dirty="0"/>
              <a:t>من صفحة الملف الشخصيّ      لأحد الحسابات لإيقاف رؤية التغريدات المُعاد تغريدها.</a:t>
            </a:r>
            <a:endParaRPr lang="en-US" b="0" dirty="0"/>
          </a:p>
          <a:p>
            <a:pPr marL="342900" indent="-342900" algn="just">
              <a:buFont typeface="Arial" panose="020B0604020202020204" pitchFamily="34" charset="0"/>
              <a:buChar char="•"/>
            </a:pPr>
            <a:r>
              <a:rPr lang="ar-EG" sz="2100" b="0" dirty="0"/>
              <a:t>لا يمكن إيقاف تشغيل إعاد</a:t>
            </a:r>
            <a:r>
              <a:rPr lang="ar-JO" sz="2100" b="0" dirty="0"/>
              <a:t>ة</a:t>
            </a:r>
            <a:r>
              <a:rPr lang="ar-EG" sz="2100" b="0" dirty="0"/>
              <a:t> التغريد </a:t>
            </a:r>
            <a:r>
              <a:rPr lang="ar-JO" sz="2100" b="0" dirty="0"/>
              <a:t>ل</a:t>
            </a:r>
            <a:r>
              <a:rPr lang="ar-EG" sz="2100" b="0" dirty="0"/>
              <a:t>كلّ المستخدمين</a:t>
            </a:r>
            <a:r>
              <a:rPr lang="ar-JO" sz="2100" b="0" dirty="0"/>
              <a:t> بخطوة واحدة بل يجب الدخول إلى الملف الشخصي لكل شخص على حده والقيام بالخطوات السابقة</a:t>
            </a:r>
            <a:r>
              <a:rPr lang="ar-EG" sz="2100" b="0" dirty="0"/>
              <a:t>.</a:t>
            </a:r>
          </a:p>
        </p:txBody>
      </p:sp>
      <p:sp>
        <p:nvSpPr>
          <p:cNvPr id="4" name="Slide Number Placeholder 3">
            <a:extLst>
              <a:ext uri="{FF2B5EF4-FFF2-40B4-BE49-F238E27FC236}">
                <a16:creationId xmlns:a16="http://schemas.microsoft.com/office/drawing/2014/main" xmlns="" id="{CA6ECD2D-D0C1-466B-BE8A-7502081D7EE5}"/>
              </a:ext>
            </a:extLst>
          </p:cNvPr>
          <p:cNvSpPr>
            <a:spLocks noGrp="1"/>
          </p:cNvSpPr>
          <p:nvPr>
            <p:ph type="sldNum" sz="quarter" idx="12"/>
          </p:nvPr>
        </p:nvSpPr>
        <p:spPr/>
        <p:txBody>
          <a:bodyPr/>
          <a:lstStyle/>
          <a:p>
            <a:fld id="{A85E95EA-764A-438A-AB2D-615555310C78}" type="slidenum">
              <a:rPr lang="en-GB" smtClean="0"/>
              <a:pPr/>
              <a:t>21</a:t>
            </a:fld>
            <a:endParaRPr lang="en-GB"/>
          </a:p>
        </p:txBody>
      </p:sp>
      <p:pic>
        <p:nvPicPr>
          <p:cNvPr id="5" name="Picture 4">
            <a:extLst>
              <a:ext uri="{FF2B5EF4-FFF2-40B4-BE49-F238E27FC236}">
                <a16:creationId xmlns:a16="http://schemas.microsoft.com/office/drawing/2014/main" xmlns="" id="{F32E8340-5B39-43EB-9CEE-BA2129D56523}"/>
              </a:ext>
            </a:extLst>
          </p:cNvPr>
          <p:cNvPicPr>
            <a:picLocks noChangeAspect="1"/>
          </p:cNvPicPr>
          <p:nvPr/>
        </p:nvPicPr>
        <p:blipFill>
          <a:blip r:embed="rId2"/>
          <a:stretch>
            <a:fillRect/>
          </a:stretch>
        </p:blipFill>
        <p:spPr>
          <a:xfrm>
            <a:off x="2873236" y="2405059"/>
            <a:ext cx="276225" cy="523875"/>
          </a:xfrm>
          <a:prstGeom prst="rect">
            <a:avLst/>
          </a:prstGeom>
        </p:spPr>
      </p:pic>
    </p:spTree>
    <p:extLst>
      <p:ext uri="{BB962C8B-B14F-4D97-AF65-F5344CB8AC3E}">
        <p14:creationId xmlns:p14="http://schemas.microsoft.com/office/powerpoint/2010/main" val="1106070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9A2431-F9F9-48A2-B654-93F82BF6DBBC}"/>
              </a:ext>
            </a:extLst>
          </p:cNvPr>
          <p:cNvSpPr>
            <a:spLocks noGrp="1"/>
          </p:cNvSpPr>
          <p:nvPr>
            <p:ph type="ctrTitle"/>
          </p:nvPr>
        </p:nvSpPr>
        <p:spPr/>
        <p:txBody>
          <a:bodyPr/>
          <a:lstStyle/>
          <a:p>
            <a:r>
              <a:rPr lang="ar-JO" dirty="0">
                <a:solidFill>
                  <a:schemeClr val="tx2"/>
                </a:solidFill>
              </a:rPr>
              <a:t>القوائم </a:t>
            </a:r>
            <a:r>
              <a:rPr lang="en-US" dirty="0">
                <a:solidFill>
                  <a:schemeClr val="tx2"/>
                </a:solidFill>
              </a:rPr>
              <a:t>Lists</a:t>
            </a:r>
          </a:p>
        </p:txBody>
      </p:sp>
    </p:spTree>
    <p:extLst>
      <p:ext uri="{BB962C8B-B14F-4D97-AF65-F5344CB8AC3E}">
        <p14:creationId xmlns:p14="http://schemas.microsoft.com/office/powerpoint/2010/main" val="1862007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95EA-764A-438A-AB2D-615555310C78}" type="slidenum">
              <a:rPr lang="en-GB" smtClean="0"/>
              <a:pPr/>
              <a:t>23</a:t>
            </a:fld>
            <a:endParaRPr lang="en-GB"/>
          </a:p>
        </p:txBody>
      </p:sp>
      <p:pic>
        <p:nvPicPr>
          <p:cNvPr id="2" name="Picture 1">
            <a:extLst>
              <a:ext uri="{FF2B5EF4-FFF2-40B4-BE49-F238E27FC236}">
                <a16:creationId xmlns:a16="http://schemas.microsoft.com/office/drawing/2014/main" xmlns="" id="{001CA1F8-2819-4487-A9ED-AA3BB681DDE0}"/>
              </a:ext>
            </a:extLst>
          </p:cNvPr>
          <p:cNvPicPr>
            <a:picLocks noChangeAspect="1"/>
          </p:cNvPicPr>
          <p:nvPr/>
        </p:nvPicPr>
        <p:blipFill>
          <a:blip r:embed="rId2"/>
          <a:stretch>
            <a:fillRect/>
          </a:stretch>
        </p:blipFill>
        <p:spPr>
          <a:xfrm>
            <a:off x="1676400" y="690562"/>
            <a:ext cx="5791200" cy="5476875"/>
          </a:xfrm>
          <a:prstGeom prst="rect">
            <a:avLst/>
          </a:prstGeom>
        </p:spPr>
      </p:pic>
    </p:spTree>
    <p:extLst>
      <p:ext uri="{BB962C8B-B14F-4D97-AF65-F5344CB8AC3E}">
        <p14:creationId xmlns:p14="http://schemas.microsoft.com/office/powerpoint/2010/main" val="780963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2800" dirty="0"/>
              <a:t>القوائم </a:t>
            </a:r>
            <a:r>
              <a:rPr lang="en-US" sz="2800" dirty="0"/>
              <a:t>Lists</a:t>
            </a:r>
            <a:r>
              <a:rPr lang="ar-JO" sz="2800" dirty="0"/>
              <a:t/>
            </a:r>
            <a:br>
              <a:rPr lang="ar-JO" sz="2800" dirty="0"/>
            </a:br>
            <a:endParaRPr lang="ar-JO" dirty="0"/>
          </a:p>
        </p:txBody>
      </p:sp>
      <p:sp>
        <p:nvSpPr>
          <p:cNvPr id="3" name="Content Placeholder 2"/>
          <p:cNvSpPr>
            <a:spLocks noGrp="1"/>
          </p:cNvSpPr>
          <p:nvPr>
            <p:ph idx="1"/>
          </p:nvPr>
        </p:nvSpPr>
        <p:spPr/>
        <p:txBody>
          <a:bodyPr/>
          <a:lstStyle/>
          <a:p>
            <a:pPr marL="342900" indent="-342900">
              <a:buClr>
                <a:schemeClr val="tx2"/>
              </a:buClr>
              <a:buFont typeface="Arial" panose="020B0604020202020204" pitchFamily="34" charset="0"/>
              <a:buChar char="•"/>
            </a:pPr>
            <a:r>
              <a:rPr lang="ar-JO" b="0" dirty="0"/>
              <a:t>ما هي القوائم؟</a:t>
            </a:r>
          </a:p>
          <a:p>
            <a:pPr marL="342900" indent="-342900">
              <a:buClr>
                <a:schemeClr val="tx2"/>
              </a:buClr>
              <a:buFont typeface="Arial" panose="020B0604020202020204" pitchFamily="34" charset="0"/>
              <a:buChar char="•"/>
            </a:pPr>
            <a:r>
              <a:rPr lang="ar-JO" b="0" dirty="0"/>
              <a:t>انشاء قائمة</a:t>
            </a:r>
          </a:p>
          <a:p>
            <a:pPr marL="342900" indent="-342900">
              <a:buClr>
                <a:schemeClr val="tx2"/>
              </a:buClr>
              <a:buFont typeface="Arial" panose="020B0604020202020204" pitchFamily="34" charset="0"/>
              <a:buChar char="•"/>
            </a:pPr>
            <a:r>
              <a:rPr lang="ar-JO" b="0" dirty="0"/>
              <a:t>خصوصية القوائم</a:t>
            </a:r>
          </a:p>
          <a:p>
            <a:pPr marL="342900" indent="-342900">
              <a:buClr>
                <a:schemeClr val="tx2"/>
              </a:buClr>
              <a:buFont typeface="Arial" panose="020B0604020202020204" pitchFamily="34" charset="0"/>
              <a:buChar char="•"/>
            </a:pPr>
            <a:r>
              <a:rPr lang="ar-JO" b="0" dirty="0"/>
              <a:t>مكونات صفحة القائمة</a:t>
            </a:r>
          </a:p>
          <a:p>
            <a:pPr marL="342900" indent="-342900">
              <a:buClr>
                <a:schemeClr val="tx2"/>
              </a:buClr>
              <a:buFont typeface="Arial" panose="020B0604020202020204" pitchFamily="34" charset="0"/>
              <a:buChar char="•"/>
            </a:pPr>
            <a:r>
              <a:rPr lang="ar-JO" b="0" dirty="0"/>
              <a:t>الفرق بين ال</a:t>
            </a:r>
            <a:r>
              <a:rPr lang="ar-SA" b="0" dirty="0"/>
              <a:t>مشترك </a:t>
            </a:r>
            <a:r>
              <a:rPr lang="en-US" b="0" dirty="0"/>
              <a:t>subscriber</a:t>
            </a:r>
            <a:r>
              <a:rPr lang="ar-JO" b="0" dirty="0"/>
              <a:t> والعضو</a:t>
            </a:r>
            <a:r>
              <a:rPr lang="en-US" b="0" dirty="0"/>
              <a:t>Member</a:t>
            </a:r>
            <a:r>
              <a:rPr lang="ar-JO" b="0" dirty="0"/>
              <a:t> والمالك </a:t>
            </a:r>
            <a:r>
              <a:rPr lang="en-US" b="0" dirty="0"/>
              <a:t>Owner</a:t>
            </a:r>
            <a:r>
              <a:rPr lang="ar-JO" b="0" dirty="0"/>
              <a:t/>
            </a:r>
            <a:br>
              <a:rPr lang="ar-JO" b="0" dirty="0"/>
            </a:br>
            <a:endParaRPr lang="ar-JO" b="0" dirty="0"/>
          </a:p>
          <a:p>
            <a:pPr marL="342900" indent="-342900">
              <a:buClr>
                <a:schemeClr val="tx2"/>
              </a:buClr>
              <a:buFont typeface="Arial" panose="020B0604020202020204" pitchFamily="34" charset="0"/>
              <a:buChar char="•"/>
            </a:pPr>
            <a:endParaRPr lang="ar-JO"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24</a:t>
            </a:fld>
            <a:endParaRPr lang="en-GB"/>
          </a:p>
        </p:txBody>
      </p:sp>
    </p:spTree>
    <p:extLst>
      <p:ext uri="{BB962C8B-B14F-4D97-AF65-F5344CB8AC3E}">
        <p14:creationId xmlns:p14="http://schemas.microsoft.com/office/powerpoint/2010/main" val="2527944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ما هي القوائم </a:t>
            </a:r>
            <a:r>
              <a:rPr lang="en-US" sz="3200" dirty="0"/>
              <a:t>Lists</a:t>
            </a:r>
            <a:r>
              <a:rPr lang="ar-JO" sz="3200" dirty="0"/>
              <a:t>؟</a:t>
            </a:r>
            <a:br>
              <a:rPr lang="ar-JO" sz="3200" dirty="0"/>
            </a:br>
            <a:endParaRPr lang="en-US" dirty="0"/>
          </a:p>
        </p:txBody>
      </p:sp>
      <p:sp>
        <p:nvSpPr>
          <p:cNvPr id="3" name="Content Placeholder 2"/>
          <p:cNvSpPr>
            <a:spLocks noGrp="1"/>
          </p:cNvSpPr>
          <p:nvPr>
            <p:ph idx="1"/>
          </p:nvPr>
        </p:nvSpPr>
        <p:spPr>
          <a:xfrm>
            <a:off x="479425" y="1752600"/>
            <a:ext cx="7597775" cy="4373563"/>
          </a:xfrm>
        </p:spPr>
        <p:txBody>
          <a:bodyPr>
            <a:normAutofit/>
          </a:bodyPr>
          <a:lstStyle/>
          <a:p>
            <a:pPr marL="342900" indent="-342900" algn="just">
              <a:buClr>
                <a:schemeClr val="tx2"/>
              </a:buClr>
              <a:buFont typeface="Arial" panose="020B0604020202020204" pitchFamily="34" charset="0"/>
              <a:buChar char="•"/>
            </a:pPr>
            <a:r>
              <a:rPr lang="ar-JO" b="0" dirty="0"/>
              <a:t>القائمة هي مجموعة منظمة من حسابات تويتر. ويُمكنك إنشاء قوائمك الخاصة أو الاشتراك</a:t>
            </a:r>
            <a:r>
              <a:rPr lang="en-US" b="0" dirty="0"/>
              <a:t> subscribe </a:t>
            </a:r>
            <a:r>
              <a:rPr lang="ar-JO" b="0" dirty="0"/>
              <a:t>في القوائم التي ينشئها الآخرون. </a:t>
            </a:r>
            <a:endParaRPr lang="en-US" b="0" dirty="0"/>
          </a:p>
          <a:p>
            <a:pPr marL="342900" indent="-342900" algn="just">
              <a:buClr>
                <a:schemeClr val="tx2"/>
              </a:buClr>
              <a:buFont typeface="Arial" panose="020B0604020202020204" pitchFamily="34" charset="0"/>
              <a:buChar char="•"/>
            </a:pPr>
            <a:r>
              <a:rPr lang="ar-JO" b="0" dirty="0"/>
              <a:t>وبالتالي سيؤدي عرض الخطّ الزمنيّ لإحدى القوائم إلى عرض تدفق التغريدات الصادرة عن الحسابات المدرجة في تلك القائمة فقط.</a:t>
            </a:r>
            <a:endParaRPr lang="en-US" b="0" dirty="0"/>
          </a:p>
          <a:p>
            <a:pPr marL="342900" indent="-342900" algn="just">
              <a:buClr>
                <a:schemeClr val="tx2"/>
              </a:buClr>
              <a:buFont typeface="Arial" panose="020B0604020202020204" pitchFamily="34" charset="0"/>
              <a:buChar char="•"/>
            </a:pPr>
            <a:r>
              <a:rPr lang="ar-JO" dirty="0"/>
              <a:t>ملاحظة:</a:t>
            </a:r>
            <a:r>
              <a:rPr lang="ar-JO" b="0" dirty="0"/>
              <a:t> لا يمكن أن تتجاوز أسماء القوائم 25 حرفًا ولا يمكن أن تبدأ برقم.</a:t>
            </a:r>
            <a:endParaRPr lang="en-US" b="0" dirty="0"/>
          </a:p>
          <a:p>
            <a:pPr marL="914400" lvl="1" indent="-457200" algn="just">
              <a:buFont typeface="+mj-lt"/>
              <a:buAutoNum type="arabicPeriod"/>
            </a:pPr>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25</a:t>
            </a:fld>
            <a:endParaRPr lang="en-GB"/>
          </a:p>
        </p:txBody>
      </p:sp>
    </p:spTree>
    <p:extLst>
      <p:ext uri="{BB962C8B-B14F-4D97-AF65-F5344CB8AC3E}">
        <p14:creationId xmlns:p14="http://schemas.microsoft.com/office/powerpoint/2010/main" val="643416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الفرق بين ال</a:t>
            </a:r>
            <a:r>
              <a:rPr lang="ar-SA" dirty="0"/>
              <a:t>مشترك </a:t>
            </a:r>
            <a:r>
              <a:rPr lang="ar-JO" dirty="0"/>
              <a:t>والعضو</a:t>
            </a:r>
            <a:br>
              <a:rPr lang="ar-JO" dirty="0"/>
            </a:br>
            <a:endParaRPr lang="ar-JO"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ar-JO" b="0" dirty="0"/>
              <a:t>مالك</a:t>
            </a:r>
            <a:r>
              <a:rPr lang="ar-SA" b="0" dirty="0"/>
              <a:t> </a:t>
            </a:r>
            <a:r>
              <a:rPr lang="ar-JO" b="0" dirty="0"/>
              <a:t>(</a:t>
            </a:r>
            <a:r>
              <a:rPr lang="en-US" b="0" dirty="0"/>
              <a:t>Owner</a:t>
            </a:r>
            <a:r>
              <a:rPr lang="ar-JO" b="0" dirty="0"/>
              <a:t>): يُظهر هذا التبويب جميع القوائم التي أنشأها صاحب الحساب</a:t>
            </a:r>
            <a:r>
              <a:rPr lang="en-US" b="0" dirty="0"/>
              <a:t>.</a:t>
            </a:r>
          </a:p>
          <a:p>
            <a:pPr marL="342900" indent="-342900">
              <a:buFont typeface="Arial" panose="020B0604020202020204" pitchFamily="34" charset="0"/>
              <a:buChar char="•"/>
            </a:pPr>
            <a:r>
              <a:rPr lang="ar-SA" b="0" dirty="0"/>
              <a:t>مشترك </a:t>
            </a:r>
            <a:r>
              <a:rPr lang="en-US" b="0" dirty="0"/>
              <a:t> :(Subscribed)</a:t>
            </a:r>
            <a:r>
              <a:rPr lang="ar-JO" b="0" dirty="0"/>
              <a:t>يُظهر هذا التبويب جميع القوائم التي اشترك فيها صاحب الحساب.</a:t>
            </a:r>
          </a:p>
          <a:p>
            <a:pPr marL="342900" indent="-342900">
              <a:buFont typeface="Arial" panose="020B0604020202020204" pitchFamily="34" charset="0"/>
              <a:buChar char="•"/>
            </a:pPr>
            <a:r>
              <a:rPr lang="ar-SA" b="0" dirty="0"/>
              <a:t>عضو</a:t>
            </a:r>
            <a:r>
              <a:rPr lang="ar-JO" b="0" dirty="0"/>
              <a:t>(</a:t>
            </a:r>
            <a:r>
              <a:rPr lang="en-US" b="0" dirty="0"/>
              <a:t>Member</a:t>
            </a:r>
            <a:r>
              <a:rPr lang="ar-JO" b="0" dirty="0"/>
              <a:t>): يحتوي هذا التبويب على القوائم التي تم إضافة صاحب الحساب إليها من قِبل آخرين.</a:t>
            </a:r>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ar-JO"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26</a:t>
            </a:fld>
            <a:endParaRPr lang="en-GB"/>
          </a:p>
        </p:txBody>
      </p:sp>
    </p:spTree>
    <p:extLst>
      <p:ext uri="{BB962C8B-B14F-4D97-AF65-F5344CB8AC3E}">
        <p14:creationId xmlns:p14="http://schemas.microsoft.com/office/powerpoint/2010/main" val="105088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9A2431-F9F9-48A2-B654-93F82BF6DBBC}"/>
              </a:ext>
            </a:extLst>
          </p:cNvPr>
          <p:cNvSpPr>
            <a:spLocks noGrp="1"/>
          </p:cNvSpPr>
          <p:nvPr>
            <p:ph type="ctrTitle"/>
          </p:nvPr>
        </p:nvSpPr>
        <p:spPr/>
        <p:txBody>
          <a:bodyPr/>
          <a:lstStyle/>
          <a:p>
            <a:r>
              <a:rPr lang="ar-JO" dirty="0">
                <a:solidFill>
                  <a:schemeClr val="tx2"/>
                </a:solidFill>
              </a:rPr>
              <a:t>اللحظات </a:t>
            </a:r>
            <a:r>
              <a:rPr lang="en-US" dirty="0">
                <a:solidFill>
                  <a:schemeClr val="tx2"/>
                </a:solidFill>
              </a:rPr>
              <a:t>Moments</a:t>
            </a:r>
          </a:p>
        </p:txBody>
      </p:sp>
    </p:spTree>
    <p:extLst>
      <p:ext uri="{BB962C8B-B14F-4D97-AF65-F5344CB8AC3E}">
        <p14:creationId xmlns:p14="http://schemas.microsoft.com/office/powerpoint/2010/main" val="3165231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95EA-764A-438A-AB2D-615555310C78}" type="slidenum">
              <a:rPr lang="en-GB" smtClean="0"/>
              <a:pPr/>
              <a:t>28</a:t>
            </a:fld>
            <a:endParaRPr lang="en-GB"/>
          </a:p>
        </p:txBody>
      </p:sp>
      <p:pic>
        <p:nvPicPr>
          <p:cNvPr id="2" name="Picture 1">
            <a:extLst>
              <a:ext uri="{FF2B5EF4-FFF2-40B4-BE49-F238E27FC236}">
                <a16:creationId xmlns:a16="http://schemas.microsoft.com/office/drawing/2014/main" xmlns="" id="{7033FC4C-C410-4143-87F5-F7DE6F5189EC}"/>
              </a:ext>
            </a:extLst>
          </p:cNvPr>
          <p:cNvPicPr>
            <a:picLocks noChangeAspect="1"/>
          </p:cNvPicPr>
          <p:nvPr/>
        </p:nvPicPr>
        <p:blipFill>
          <a:blip r:embed="rId2"/>
          <a:stretch>
            <a:fillRect/>
          </a:stretch>
        </p:blipFill>
        <p:spPr>
          <a:xfrm>
            <a:off x="535562" y="908720"/>
            <a:ext cx="7957549" cy="4968552"/>
          </a:xfrm>
          <a:prstGeom prst="rect">
            <a:avLst/>
          </a:prstGeom>
        </p:spPr>
      </p:pic>
    </p:spTree>
    <p:extLst>
      <p:ext uri="{BB962C8B-B14F-4D97-AF65-F5344CB8AC3E}">
        <p14:creationId xmlns:p14="http://schemas.microsoft.com/office/powerpoint/2010/main" val="3926377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2800" dirty="0"/>
              <a:t>اللحظات </a:t>
            </a:r>
            <a:r>
              <a:rPr lang="en-US" sz="2800" dirty="0"/>
              <a:t>Moments</a:t>
            </a:r>
            <a:br>
              <a:rPr lang="en-US" sz="2800" dirty="0"/>
            </a:br>
            <a:endParaRPr lang="ar-JO" dirty="0"/>
          </a:p>
        </p:txBody>
      </p:sp>
      <p:sp>
        <p:nvSpPr>
          <p:cNvPr id="3" name="Content Placeholder 2"/>
          <p:cNvSpPr>
            <a:spLocks noGrp="1"/>
          </p:cNvSpPr>
          <p:nvPr>
            <p:ph idx="1"/>
          </p:nvPr>
        </p:nvSpPr>
        <p:spPr/>
        <p:txBody>
          <a:bodyPr/>
          <a:lstStyle/>
          <a:p>
            <a:pPr marL="342900" indent="-342900">
              <a:buClr>
                <a:schemeClr val="tx2"/>
              </a:buClr>
              <a:buFont typeface="Arial" panose="020B0604020202020204" pitchFamily="34" charset="0"/>
              <a:buChar char="•"/>
            </a:pPr>
            <a:r>
              <a:rPr lang="ar-JO" b="0" dirty="0"/>
              <a:t>ما هي اللحظات؟</a:t>
            </a:r>
          </a:p>
          <a:p>
            <a:pPr marL="342900" indent="-342900">
              <a:buClr>
                <a:schemeClr val="tx2"/>
              </a:buClr>
              <a:buFont typeface="Arial" panose="020B0604020202020204" pitchFamily="34" charset="0"/>
              <a:buChar char="•"/>
            </a:pPr>
            <a:r>
              <a:rPr lang="ar-JO" b="0" dirty="0"/>
              <a:t>انشاء لحظة</a:t>
            </a:r>
          </a:p>
          <a:p>
            <a:pPr marL="342900" indent="-342900">
              <a:buClr>
                <a:schemeClr val="tx2"/>
              </a:buClr>
              <a:buFont typeface="Arial" panose="020B0604020202020204" pitchFamily="34" charset="0"/>
              <a:buChar char="•"/>
            </a:pPr>
            <a:r>
              <a:rPr lang="ar-JO" b="0" dirty="0"/>
              <a:t>مكونات صفحة اللحظة</a:t>
            </a:r>
          </a:p>
          <a:p>
            <a:pPr marL="342900" indent="-342900">
              <a:buClr>
                <a:schemeClr val="tx2"/>
              </a:buClr>
              <a:buFont typeface="Arial" panose="020B0604020202020204" pitchFamily="34" charset="0"/>
              <a:buChar char="•"/>
            </a:pPr>
            <a:r>
              <a:rPr lang="ar-JO" b="0" dirty="0"/>
              <a:t>اضافة تغريدات على اللحظة</a:t>
            </a:r>
          </a:p>
          <a:p>
            <a:pPr marL="914400" lvl="1" indent="-457200"/>
            <a:r>
              <a:rPr lang="ar-JO" b="0" dirty="0"/>
              <a:t>التغريدات التي قمت بالإعجاب بها</a:t>
            </a:r>
          </a:p>
          <a:p>
            <a:pPr marL="914400" lvl="1" indent="-457200"/>
            <a:r>
              <a:rPr lang="ar-JO" b="0" dirty="0"/>
              <a:t>تغريدات عن طريق البحث على حساب معين</a:t>
            </a:r>
          </a:p>
          <a:p>
            <a:pPr marL="914400" lvl="1" indent="-457200"/>
            <a:r>
              <a:rPr lang="ar-JO" b="0" dirty="0"/>
              <a:t>تغريدة معينة عن طريق البحث</a:t>
            </a:r>
          </a:p>
          <a:p>
            <a:pPr marL="914400" lvl="1" indent="-457200"/>
            <a:r>
              <a:rPr lang="ar-JO" b="0" dirty="0"/>
              <a:t>نسخ رابط تغريدة معينة</a:t>
            </a:r>
          </a:p>
          <a:p>
            <a:pPr marL="800100" lvl="1" indent="-342900"/>
            <a:endParaRPr lang="ar-JO" b="0" dirty="0"/>
          </a:p>
          <a:p>
            <a:pPr marL="342900" indent="-342900">
              <a:buClr>
                <a:schemeClr val="tx2"/>
              </a:buClr>
              <a:buFont typeface="Arial" panose="020B0604020202020204" pitchFamily="34" charset="0"/>
              <a:buChar char="•"/>
            </a:pPr>
            <a:endParaRPr lang="ar-JO"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29</a:t>
            </a:fld>
            <a:endParaRPr lang="en-GB"/>
          </a:p>
        </p:txBody>
      </p:sp>
    </p:spTree>
    <p:extLst>
      <p:ext uri="{BB962C8B-B14F-4D97-AF65-F5344CB8AC3E}">
        <p14:creationId xmlns:p14="http://schemas.microsoft.com/office/powerpoint/2010/main" val="3372382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تاريخ تويتر</a:t>
            </a:r>
            <a:br>
              <a:rPr lang="ar-JO" dirty="0"/>
            </a:br>
            <a:endParaRPr lang="en-US" dirty="0"/>
          </a:p>
        </p:txBody>
      </p:sp>
      <p:sp>
        <p:nvSpPr>
          <p:cNvPr id="3" name="Content Placeholder 2"/>
          <p:cNvSpPr>
            <a:spLocks noGrp="1"/>
          </p:cNvSpPr>
          <p:nvPr>
            <p:ph idx="1"/>
          </p:nvPr>
        </p:nvSpPr>
        <p:spPr/>
        <p:txBody>
          <a:bodyPr>
            <a:normAutofit/>
          </a:bodyPr>
          <a:lstStyle/>
          <a:p>
            <a:pPr algn="just"/>
            <a:r>
              <a:rPr lang="ar-JO" sz="2400" b="0" dirty="0"/>
              <a:t>أول تغريدة كانت في 21 مارس 2006 من خلال موقع تويتر</a:t>
            </a:r>
            <a:r>
              <a:rPr lang="en-US" sz="2400" b="0" dirty="0"/>
              <a:t> </a:t>
            </a:r>
            <a:r>
              <a:rPr lang="ar-JO" sz="2400" b="0" dirty="0"/>
              <a:t>عن طريق الشريك المؤسس والرئيس التنفيذي للشركة.</a:t>
            </a:r>
            <a:endParaRPr lang="en-US" sz="2400" b="0" dirty="0"/>
          </a:p>
          <a:p>
            <a:r>
              <a:rPr lang="en-US" sz="2400" b="0" dirty="0">
                <a:hlinkClick r:id="rId2"/>
              </a:rPr>
              <a:t>https://twitter.com/jack/status/20</a:t>
            </a:r>
            <a:endParaRPr lang="en-US" sz="2400" b="0" dirty="0"/>
          </a:p>
          <a:p>
            <a:r>
              <a:rPr lang="en-US" sz="2400" dirty="0"/>
              <a:t/>
            </a:r>
            <a:br>
              <a:rPr lang="en-US" sz="2400" dirty="0"/>
            </a:br>
            <a:endParaRPr lang="ar-JO" sz="2100" b="0" dirty="0"/>
          </a:p>
          <a:p>
            <a:pPr marL="342900" indent="-342900">
              <a:buClr>
                <a:schemeClr val="tx2"/>
              </a:buClr>
              <a:buFont typeface="Arial" panose="020B0604020202020204" pitchFamily="34" charset="0"/>
              <a:buChar char="•"/>
            </a:pPr>
            <a:endParaRPr lang="ar-JO" sz="2100" b="0" dirty="0"/>
          </a:p>
          <a:p>
            <a:pPr marL="342900" indent="-342900">
              <a:buClr>
                <a:schemeClr val="tx2"/>
              </a:buClr>
              <a:buFont typeface="Arial" panose="020B0604020202020204" pitchFamily="34" charset="0"/>
              <a:buChar char="•"/>
            </a:pPr>
            <a:endParaRPr lang="ar-EG" sz="2100" b="0" dirty="0"/>
          </a:p>
          <a:p>
            <a:r>
              <a:rPr lang="ar-JO" dirty="0"/>
              <a:t>		</a:t>
            </a:r>
            <a:endParaRPr lang="en-GB"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a:t>
            </a:fld>
            <a:endParaRPr lang="en-GB"/>
          </a:p>
        </p:txBody>
      </p:sp>
      <p:sp>
        <p:nvSpPr>
          <p:cNvPr id="5" name="AutoShape 9" descr="Image resul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7480" y="3200400"/>
            <a:ext cx="5828608" cy="3287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8068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ما هي اللحظات </a:t>
            </a:r>
            <a:r>
              <a:rPr lang="en-US" sz="3200" dirty="0"/>
              <a:t>Moments</a:t>
            </a:r>
            <a:r>
              <a:rPr lang="ar-JO" sz="3200" dirty="0"/>
              <a:t>؟</a:t>
            </a:r>
            <a:br>
              <a:rPr lang="ar-JO" sz="3200" dirty="0"/>
            </a:br>
            <a:endParaRPr lang="en-US" dirty="0"/>
          </a:p>
        </p:txBody>
      </p:sp>
      <p:sp>
        <p:nvSpPr>
          <p:cNvPr id="3" name="Content Placeholder 2"/>
          <p:cNvSpPr>
            <a:spLocks noGrp="1"/>
          </p:cNvSpPr>
          <p:nvPr>
            <p:ph idx="1"/>
          </p:nvPr>
        </p:nvSpPr>
        <p:spPr>
          <a:xfrm>
            <a:off x="479425" y="1752600"/>
            <a:ext cx="7597775" cy="4373563"/>
          </a:xfrm>
        </p:spPr>
        <p:txBody>
          <a:bodyPr>
            <a:normAutofit/>
          </a:bodyPr>
          <a:lstStyle/>
          <a:p>
            <a:pPr marL="342900" indent="-342900" algn="just">
              <a:buClr>
                <a:schemeClr val="tx2"/>
              </a:buClr>
              <a:buFont typeface="Arial" panose="020B0604020202020204" pitchFamily="34" charset="0"/>
              <a:buChar char="•"/>
            </a:pPr>
            <a:r>
              <a:rPr lang="ar-JO" b="0" dirty="0"/>
              <a:t>اللحظات عبارة عن قصص منظمة تعرض أفضل ما يحدث على تويتر. وقد تم تخصيص دليل اللحظات لدينا لعرض الموضوعات الحالية الشائعة أو ذات الصلة، حتى تتمكن من اكتشاف ما يجري على تويتر بشكل فوري.</a:t>
            </a:r>
          </a:p>
          <a:p>
            <a:pPr marL="342900" indent="-342900" algn="just">
              <a:buClr>
                <a:schemeClr val="tx2"/>
              </a:buClr>
              <a:buFont typeface="Arial" panose="020B0604020202020204" pitchFamily="34" charset="0"/>
              <a:buChar char="•"/>
            </a:pPr>
            <a:r>
              <a:rPr lang="ar-JO" b="0" dirty="0"/>
              <a:t>يتم عرض أفضل القصص، المواضيع، والأحداث الأكثر شيوعا في الوقت الحالي وفي أي لحظة كانت على تويتر.</a:t>
            </a:r>
            <a:endParaRPr lang="en-US" b="0" dirty="0"/>
          </a:p>
          <a:p>
            <a:pPr marL="342900" indent="-342900" algn="just">
              <a:buClr>
                <a:schemeClr val="tx2"/>
              </a:buClr>
              <a:buFont typeface="Arial" panose="020B0604020202020204" pitchFamily="34" charset="0"/>
              <a:buChar char="•"/>
            </a:pPr>
            <a:r>
              <a:rPr lang="ar-JO" b="0" dirty="0"/>
              <a:t>ليس عليك أن تكون كاتب للمحتوى الأصلي. بدلا من ذلك، فأنت تقوم بتنظيم وتقديم محتوى موجود على تويتر بطريقة واضحة وسهلة للمشاهدة.</a:t>
            </a: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30</a:t>
            </a:fld>
            <a:endParaRPr lang="en-GB"/>
          </a:p>
        </p:txBody>
      </p:sp>
    </p:spTree>
    <p:extLst>
      <p:ext uri="{BB962C8B-B14F-4D97-AF65-F5344CB8AC3E}">
        <p14:creationId xmlns:p14="http://schemas.microsoft.com/office/powerpoint/2010/main" val="3291411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9A2431-F9F9-48A2-B654-93F82BF6DBBC}"/>
              </a:ext>
            </a:extLst>
          </p:cNvPr>
          <p:cNvSpPr>
            <a:spLocks noGrp="1"/>
          </p:cNvSpPr>
          <p:nvPr>
            <p:ph type="ctrTitle"/>
          </p:nvPr>
        </p:nvSpPr>
        <p:spPr/>
        <p:txBody>
          <a:bodyPr/>
          <a:lstStyle/>
          <a:p>
            <a:r>
              <a:rPr lang="ar-JO" dirty="0">
                <a:solidFill>
                  <a:schemeClr val="tx2"/>
                </a:solidFill>
              </a:rPr>
              <a:t>نشر منشورات فيسبوك على </a:t>
            </a:r>
            <a:r>
              <a:rPr lang="ar-JO" dirty="0" err="1">
                <a:solidFill>
                  <a:schemeClr val="tx2"/>
                </a:solidFill>
              </a:rPr>
              <a:t>تويتر</a:t>
            </a:r>
            <a:endParaRPr lang="en-US" dirty="0">
              <a:solidFill>
                <a:schemeClr val="tx2"/>
              </a:solidFill>
            </a:endParaRPr>
          </a:p>
        </p:txBody>
      </p:sp>
    </p:spTree>
    <p:extLst>
      <p:ext uri="{BB962C8B-B14F-4D97-AF65-F5344CB8AC3E}">
        <p14:creationId xmlns:p14="http://schemas.microsoft.com/office/powerpoint/2010/main" val="35105919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342900" indent="-342900" algn="just">
              <a:buClr>
                <a:schemeClr val="tx2"/>
              </a:buClr>
              <a:buFont typeface="Arial" panose="020B0604020202020204" pitchFamily="34" charset="0"/>
              <a:buChar char="•"/>
            </a:pPr>
            <a:r>
              <a:rPr lang="ar-EG" b="0" dirty="0"/>
              <a:t>لربط تحديثات </a:t>
            </a:r>
            <a:r>
              <a:rPr lang="ar-JO" b="0" dirty="0"/>
              <a:t>فيسبوك </a:t>
            </a:r>
            <a:r>
              <a:rPr lang="en-US" b="0" dirty="0"/>
              <a:t> </a:t>
            </a:r>
            <a:r>
              <a:rPr lang="ar-EG" b="0" dirty="0"/>
              <a:t>بتويتر استخدم هذا التطبيق على </a:t>
            </a:r>
            <a:r>
              <a:rPr lang="ar-JO" b="0" dirty="0"/>
              <a:t>فيسبوك: </a:t>
            </a:r>
            <a:r>
              <a:rPr lang="en-US" b="0" dirty="0">
                <a:hlinkClick r:id="rId2"/>
              </a:rPr>
              <a:t>www.facebook.com/twitter</a:t>
            </a:r>
            <a:endParaRPr lang="ar-JO" b="0" dirty="0"/>
          </a:p>
          <a:p>
            <a:pPr marL="342900" indent="-342900" algn="just">
              <a:buClr>
                <a:schemeClr val="tx2"/>
              </a:buClr>
              <a:buFont typeface="Arial" panose="020B0604020202020204" pitchFamily="34" charset="0"/>
              <a:buChar char="•"/>
            </a:pPr>
            <a:endParaRPr lang="ar-JO" b="0" dirty="0"/>
          </a:p>
          <a:p>
            <a:pPr marL="342900" indent="-342900" algn="just">
              <a:buClr>
                <a:schemeClr val="tx2"/>
              </a:buClr>
              <a:buFont typeface="Arial" panose="020B0604020202020204" pitchFamily="34" charset="0"/>
              <a:buChar char="•"/>
            </a:pPr>
            <a:endParaRPr lang="ar-JO" b="0" dirty="0"/>
          </a:p>
          <a:p>
            <a:pPr marL="342900" indent="-342900" algn="just">
              <a:buClr>
                <a:schemeClr val="tx2"/>
              </a:buClr>
              <a:buFont typeface="Arial" panose="020B0604020202020204" pitchFamily="34" charset="0"/>
              <a:buChar char="•"/>
            </a:pPr>
            <a:endParaRPr lang="ar-JO" b="0" dirty="0"/>
          </a:p>
          <a:p>
            <a:pPr marL="342900" indent="-342900" algn="just">
              <a:buClr>
                <a:schemeClr val="tx2"/>
              </a:buClr>
              <a:buFont typeface="Arial" panose="020B0604020202020204" pitchFamily="34" charset="0"/>
              <a:buChar char="•"/>
            </a:pPr>
            <a:endParaRPr lang="ar-JO" b="0" dirty="0"/>
          </a:p>
          <a:p>
            <a:pPr marL="342900" indent="-342900" algn="just">
              <a:buClr>
                <a:schemeClr val="tx2"/>
              </a:buClr>
              <a:buFont typeface="Arial" panose="020B0604020202020204" pitchFamily="34" charset="0"/>
              <a:buChar char="•"/>
            </a:pPr>
            <a:endParaRPr lang="ar-JO" b="0" dirty="0"/>
          </a:p>
          <a:p>
            <a:pPr marL="342900" indent="-342900" algn="just">
              <a:buClr>
                <a:schemeClr val="tx2"/>
              </a:buClr>
              <a:buFont typeface="Arial" panose="020B0604020202020204" pitchFamily="34" charset="0"/>
              <a:buChar char="•"/>
            </a:pPr>
            <a:endParaRPr lang="ar-JO" b="0" dirty="0"/>
          </a:p>
          <a:p>
            <a:pPr marL="342900" indent="-342900" algn="just">
              <a:buClr>
                <a:schemeClr val="tx2"/>
              </a:buClr>
              <a:buFont typeface="Arial" panose="020B0604020202020204" pitchFamily="34" charset="0"/>
              <a:buChar char="•"/>
            </a:pPr>
            <a:endParaRPr lang="ar-JO" b="0" dirty="0"/>
          </a:p>
          <a:p>
            <a:pPr marL="342900" indent="-342900" algn="just">
              <a:buClr>
                <a:schemeClr val="tx2"/>
              </a:buClr>
              <a:buFont typeface="Arial" panose="020B0604020202020204" pitchFamily="34" charset="0"/>
              <a:buChar char="•"/>
            </a:pPr>
            <a:r>
              <a:rPr lang="ar-JO" b="0" u="sng" dirty="0"/>
              <a:t>ملاحظة</a:t>
            </a:r>
            <a:r>
              <a:rPr lang="ar-JO" b="0" dirty="0"/>
              <a:t>: فقط مشاركات فيسبوك التي يتم نشرها مع العامة "</a:t>
            </a:r>
            <a:r>
              <a:rPr lang="en-US" b="0" dirty="0"/>
              <a:t>Public</a:t>
            </a:r>
            <a:r>
              <a:rPr lang="ar-JO" b="0" dirty="0"/>
              <a:t>" سيتم مشاركتها على تويتر</a:t>
            </a:r>
            <a:endParaRPr lang="en-GB" b="0" dirty="0"/>
          </a:p>
          <a:p>
            <a:pPr algn="just"/>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32</a:t>
            </a:fld>
            <a:endParaRPr lang="en-GB"/>
          </a:p>
        </p:txBody>
      </p:sp>
      <p:pic>
        <p:nvPicPr>
          <p:cNvPr id="6" name="Picture 5">
            <a:extLst>
              <a:ext uri="{FF2B5EF4-FFF2-40B4-BE49-F238E27FC236}">
                <a16:creationId xmlns:a16="http://schemas.microsoft.com/office/drawing/2014/main" xmlns="" id="{7A600F79-3ED0-4481-9E80-2F0AC888C1E7}"/>
              </a:ext>
            </a:extLst>
          </p:cNvPr>
          <p:cNvPicPr>
            <a:picLocks noChangeAspect="1"/>
          </p:cNvPicPr>
          <p:nvPr/>
        </p:nvPicPr>
        <p:blipFill>
          <a:blip r:embed="rId3"/>
          <a:stretch>
            <a:fillRect/>
          </a:stretch>
        </p:blipFill>
        <p:spPr>
          <a:xfrm>
            <a:off x="3867869" y="2480542"/>
            <a:ext cx="3800475" cy="2841734"/>
          </a:xfrm>
          <a:prstGeom prst="rect">
            <a:avLst/>
          </a:prstGeom>
        </p:spPr>
      </p:pic>
      <p:pic>
        <p:nvPicPr>
          <p:cNvPr id="5" name="Picture 4">
            <a:extLst>
              <a:ext uri="{FF2B5EF4-FFF2-40B4-BE49-F238E27FC236}">
                <a16:creationId xmlns:a16="http://schemas.microsoft.com/office/drawing/2014/main" xmlns="" id="{AAB48202-9A20-4915-983F-65C4C13ED129}"/>
              </a:ext>
            </a:extLst>
          </p:cNvPr>
          <p:cNvPicPr>
            <a:picLocks noChangeAspect="1"/>
          </p:cNvPicPr>
          <p:nvPr/>
        </p:nvPicPr>
        <p:blipFill>
          <a:blip r:embed="rId4"/>
          <a:stretch>
            <a:fillRect/>
          </a:stretch>
        </p:blipFill>
        <p:spPr>
          <a:xfrm>
            <a:off x="124545" y="3178646"/>
            <a:ext cx="3756651" cy="1978546"/>
          </a:xfrm>
          <a:prstGeom prst="rect">
            <a:avLst/>
          </a:prstGeom>
        </p:spPr>
      </p:pic>
      <p:sp>
        <p:nvSpPr>
          <p:cNvPr id="10" name="Title 1">
            <a:extLst>
              <a:ext uri="{FF2B5EF4-FFF2-40B4-BE49-F238E27FC236}">
                <a16:creationId xmlns:a16="http://schemas.microsoft.com/office/drawing/2014/main" xmlns="" id="{19FC562F-9221-46DB-9A1A-7EE00112CE42}"/>
              </a:ext>
            </a:extLst>
          </p:cNvPr>
          <p:cNvSpPr>
            <a:spLocks noGrp="1"/>
          </p:cNvSpPr>
          <p:nvPr>
            <p:ph type="title"/>
          </p:nvPr>
        </p:nvSpPr>
        <p:spPr>
          <a:xfrm>
            <a:off x="457200" y="152400"/>
            <a:ext cx="7620000" cy="1371600"/>
          </a:xfrm>
        </p:spPr>
        <p:txBody>
          <a:bodyPr>
            <a:normAutofit/>
          </a:bodyPr>
          <a:lstStyle/>
          <a:p>
            <a:r>
              <a:rPr lang="ar-JO" sz="3200" dirty="0"/>
              <a:t>نشر منشورات فيسبوك على تويتر</a:t>
            </a:r>
            <a:br>
              <a:rPr lang="ar-JO" sz="3200" dirty="0"/>
            </a:br>
            <a:endParaRPr lang="en-US" dirty="0"/>
          </a:p>
        </p:txBody>
      </p:sp>
    </p:spTree>
    <p:extLst>
      <p:ext uri="{BB962C8B-B14F-4D97-AF65-F5344CB8AC3E}">
        <p14:creationId xmlns:p14="http://schemas.microsoft.com/office/powerpoint/2010/main" val="647469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نصائح عامة</a:t>
            </a:r>
            <a:br>
              <a:rPr lang="ar-JO"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4</a:t>
            </a:fld>
            <a:endParaRPr lang="en-GB"/>
          </a:p>
        </p:txBody>
      </p:sp>
      <p:sp>
        <p:nvSpPr>
          <p:cNvPr id="5" name="Content Placeholder 4"/>
          <p:cNvSpPr>
            <a:spLocks noGrp="1"/>
          </p:cNvSpPr>
          <p:nvPr>
            <p:ph idx="1"/>
          </p:nvPr>
        </p:nvSpPr>
        <p:spPr/>
        <p:txBody>
          <a:bodyPr>
            <a:normAutofit/>
          </a:bodyPr>
          <a:lstStyle/>
          <a:p>
            <a:pPr marL="800100" lvl="1" indent="-342900" algn="just"/>
            <a:r>
              <a:rPr lang="ar-JO" dirty="0"/>
              <a:t>اسم المستخدم </a:t>
            </a:r>
            <a:r>
              <a:rPr lang="en-US" dirty="0"/>
              <a:t>Username </a:t>
            </a:r>
            <a:r>
              <a:rPr lang="ar-JO" dirty="0"/>
              <a:t> على تويتر يعتبر الطريقة التي تمكّن الآخرين من الوصول إليك على تويتر إذ يشار لك بـ </a:t>
            </a:r>
            <a:r>
              <a:rPr lang="en-US" dirty="0"/>
              <a:t>@username</a:t>
            </a:r>
            <a:r>
              <a:rPr lang="ar-JO" dirty="0"/>
              <a:t>. الاسم الفعلي لا يحتوي على رمز @ لذلك تكون معظم الأسماء موجزة ومختصرة.</a:t>
            </a:r>
          </a:p>
          <a:p>
            <a:pPr marL="800100" lvl="1" indent="-342900" algn="just"/>
            <a:r>
              <a:rPr lang="ar-JO" b="0" dirty="0"/>
              <a:t>طول اسم المستخدم هو 15 رمز كحد أقصى من الحروف والأرقام وإشارة</a:t>
            </a:r>
            <a:r>
              <a:rPr lang="en-US" dirty="0"/>
              <a:t> Underscore</a:t>
            </a:r>
            <a:r>
              <a:rPr lang="ar-JO" b="0" dirty="0"/>
              <a:t> </a:t>
            </a:r>
            <a:r>
              <a:rPr lang="en-US" b="0" dirty="0"/>
              <a:t>(_)</a:t>
            </a:r>
            <a:r>
              <a:rPr lang="ar-JO" b="0" dirty="0"/>
              <a:t>.</a:t>
            </a:r>
          </a:p>
          <a:p>
            <a:pPr marL="800100" lvl="1" indent="-342900" algn="just"/>
            <a:r>
              <a:rPr lang="ar-JO" b="0" dirty="0"/>
              <a:t>كل اسم على تويتر يرتبط بعنوان بريدي فريد.</a:t>
            </a:r>
          </a:p>
          <a:p>
            <a:pPr marL="800100" lvl="1" indent="-342900" algn="just"/>
            <a:r>
              <a:rPr lang="ar-JO" dirty="0"/>
              <a:t>أ</a:t>
            </a:r>
            <a:r>
              <a:rPr lang="ar-JO" b="0" dirty="0"/>
              <a:t>درج </a:t>
            </a:r>
            <a:r>
              <a:rPr lang="ar-JO" dirty="0"/>
              <a:t>النبذة التعريفية </a:t>
            </a:r>
            <a:r>
              <a:rPr lang="en-US" dirty="0"/>
              <a:t>Bio</a:t>
            </a:r>
            <a:r>
              <a:rPr lang="ar-JO" dirty="0"/>
              <a:t> </a:t>
            </a:r>
            <a:r>
              <a:rPr lang="ar-JO" b="0" dirty="0"/>
              <a:t>لا </a:t>
            </a:r>
            <a:r>
              <a:rPr lang="ar-JO" dirty="0"/>
              <a:t>ت</a:t>
            </a:r>
            <a:r>
              <a:rPr lang="ar-JO" b="0" dirty="0"/>
              <a:t>زيد عن 160 رمز تصفك وتصف ما تنوي التغريد عنه.</a:t>
            </a:r>
          </a:p>
          <a:p>
            <a:pPr marL="342900" indent="-342900" algn="just">
              <a:buFont typeface="Arial" panose="020B0604020202020204" pitchFamily="34" charset="0"/>
              <a:buChar char="•"/>
            </a:pPr>
            <a:endParaRPr lang="en-US" dirty="0"/>
          </a:p>
        </p:txBody>
      </p:sp>
    </p:spTree>
    <p:extLst>
      <p:ext uri="{BB962C8B-B14F-4D97-AF65-F5344CB8AC3E}">
        <p14:creationId xmlns:p14="http://schemas.microsoft.com/office/powerpoint/2010/main" val="2513191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9A2431-F9F9-48A2-B654-93F82BF6DBBC}"/>
              </a:ext>
            </a:extLst>
          </p:cNvPr>
          <p:cNvSpPr>
            <a:spLocks noGrp="1"/>
          </p:cNvSpPr>
          <p:nvPr>
            <p:ph type="ctrTitle"/>
          </p:nvPr>
        </p:nvSpPr>
        <p:spPr/>
        <p:txBody>
          <a:bodyPr/>
          <a:lstStyle/>
          <a:p>
            <a:r>
              <a:rPr lang="ar-JO" dirty="0">
                <a:solidFill>
                  <a:schemeClr val="tx2"/>
                </a:solidFill>
              </a:rPr>
              <a:t>التغريد </a:t>
            </a:r>
            <a:r>
              <a:rPr lang="en-US" dirty="0">
                <a:solidFill>
                  <a:schemeClr val="tx2"/>
                </a:solidFill>
              </a:rPr>
              <a:t>Tweet</a:t>
            </a:r>
          </a:p>
        </p:txBody>
      </p:sp>
    </p:spTree>
    <p:extLst>
      <p:ext uri="{BB962C8B-B14F-4D97-AF65-F5344CB8AC3E}">
        <p14:creationId xmlns:p14="http://schemas.microsoft.com/office/powerpoint/2010/main" val="140264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95EA-764A-438A-AB2D-615555310C78}" type="slidenum">
              <a:rPr lang="en-GB" smtClean="0"/>
              <a:pPr/>
              <a:t>6</a:t>
            </a:fld>
            <a:endParaRPr lang="en-GB"/>
          </a:p>
        </p:txBody>
      </p:sp>
      <p:pic>
        <p:nvPicPr>
          <p:cNvPr id="2" name="Picture 1">
            <a:extLst>
              <a:ext uri="{FF2B5EF4-FFF2-40B4-BE49-F238E27FC236}">
                <a16:creationId xmlns:a16="http://schemas.microsoft.com/office/drawing/2014/main" xmlns="" id="{75779730-43E0-4A06-BA76-20C0F68805BC}"/>
              </a:ext>
            </a:extLst>
          </p:cNvPr>
          <p:cNvPicPr>
            <a:picLocks noChangeAspect="1"/>
          </p:cNvPicPr>
          <p:nvPr/>
        </p:nvPicPr>
        <p:blipFill>
          <a:blip r:embed="rId2"/>
          <a:stretch>
            <a:fillRect/>
          </a:stretch>
        </p:blipFill>
        <p:spPr>
          <a:xfrm>
            <a:off x="505863" y="2348880"/>
            <a:ext cx="8196812" cy="1687976"/>
          </a:xfrm>
          <a:prstGeom prst="rect">
            <a:avLst/>
          </a:prstGeom>
        </p:spPr>
      </p:pic>
    </p:spTree>
    <p:extLst>
      <p:ext uri="{BB962C8B-B14F-4D97-AF65-F5344CB8AC3E}">
        <p14:creationId xmlns:p14="http://schemas.microsoft.com/office/powerpoint/2010/main" val="1204383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التغريد </a:t>
            </a:r>
            <a:r>
              <a:rPr lang="en-US" dirty="0"/>
              <a:t>Tweet</a:t>
            </a:r>
            <a:r>
              <a:rPr lang="ar-JO" dirty="0"/>
              <a:t/>
            </a:r>
            <a:br>
              <a:rPr lang="ar-JO" dirty="0"/>
            </a:br>
            <a:endParaRPr lang="en-US" dirty="0"/>
          </a:p>
        </p:txBody>
      </p:sp>
      <p:sp>
        <p:nvSpPr>
          <p:cNvPr id="3" name="Content Placeholder 2"/>
          <p:cNvSpPr>
            <a:spLocks noGrp="1"/>
          </p:cNvSpPr>
          <p:nvPr>
            <p:ph idx="1"/>
          </p:nvPr>
        </p:nvSpPr>
        <p:spPr/>
        <p:txBody>
          <a:bodyPr>
            <a:normAutofit/>
          </a:bodyPr>
          <a:lstStyle/>
          <a:p>
            <a:pPr marL="342900" lvl="1" indent="-342900">
              <a:spcAft>
                <a:spcPts val="600"/>
              </a:spcAft>
            </a:pPr>
            <a:r>
              <a:rPr lang="ar-JO" dirty="0"/>
              <a:t>حيز الكتابة: يجب أن لا يتعدى ال</a:t>
            </a:r>
            <a:r>
              <a:rPr lang="ar-EG" dirty="0"/>
              <a:t>نص </a:t>
            </a:r>
            <a:r>
              <a:rPr lang="ar-JO" dirty="0"/>
              <a:t>280</a:t>
            </a:r>
            <a:r>
              <a:rPr lang="ar-EG" dirty="0"/>
              <a:t> حرف</a:t>
            </a:r>
            <a:r>
              <a:rPr lang="ar-JO" dirty="0"/>
              <a:t>.</a:t>
            </a:r>
          </a:p>
          <a:p>
            <a:pPr marL="342900" lvl="1" indent="-342900">
              <a:spcAft>
                <a:spcPts val="600"/>
              </a:spcAft>
            </a:pPr>
            <a:r>
              <a:rPr lang="ar-JO" dirty="0"/>
              <a:t>صورة</a:t>
            </a:r>
            <a:r>
              <a:rPr lang="en-US" dirty="0"/>
              <a:t> </a:t>
            </a:r>
            <a:r>
              <a:rPr lang="ar-JO" dirty="0"/>
              <a:t>/</a:t>
            </a:r>
            <a:r>
              <a:rPr lang="en-US" dirty="0"/>
              <a:t> </a:t>
            </a:r>
            <a:r>
              <a:rPr lang="ar-JO" dirty="0"/>
              <a:t>فيديو </a:t>
            </a:r>
            <a:r>
              <a:rPr lang="en-US" dirty="0"/>
              <a:t>Photo / Video</a:t>
            </a:r>
            <a:r>
              <a:rPr lang="ar-JO" dirty="0"/>
              <a:t>.</a:t>
            </a:r>
            <a:endParaRPr lang="en-US" dirty="0"/>
          </a:p>
          <a:p>
            <a:pPr marL="342900" lvl="1" indent="-342900">
              <a:spcAft>
                <a:spcPts val="600"/>
              </a:spcAft>
            </a:pPr>
            <a:r>
              <a:rPr lang="ar-JO" dirty="0"/>
              <a:t>استطلاع </a:t>
            </a:r>
            <a:r>
              <a:rPr lang="en-US" dirty="0"/>
              <a:t>Poll</a:t>
            </a:r>
            <a:r>
              <a:rPr lang="ar-JO" dirty="0"/>
              <a:t>.</a:t>
            </a:r>
          </a:p>
          <a:p>
            <a:pPr marL="342900" lvl="1" indent="-342900">
              <a:spcAft>
                <a:spcPts val="600"/>
              </a:spcAft>
            </a:pPr>
            <a:r>
              <a:rPr lang="ar-JO" dirty="0"/>
              <a:t>الاشارة </a:t>
            </a:r>
            <a:r>
              <a:rPr lang="en-US" dirty="0"/>
              <a:t>TAG</a:t>
            </a:r>
          </a:p>
          <a:p>
            <a:pPr marL="342900" lvl="1" indent="-342900">
              <a:spcAft>
                <a:spcPts val="600"/>
              </a:spcAft>
            </a:pPr>
            <a:r>
              <a:rPr lang="ar-JO" dirty="0"/>
              <a:t>علامة التصنيف </a:t>
            </a:r>
            <a:r>
              <a:rPr lang="en-US" dirty="0"/>
              <a:t>Hashtag</a:t>
            </a:r>
            <a:r>
              <a:rPr lang="ar-JO" dirty="0"/>
              <a:t> (#)</a:t>
            </a:r>
            <a:endParaRPr lang="en-US" dirty="0"/>
          </a:p>
          <a:p>
            <a:pPr marL="342900" lvl="1" indent="-342900">
              <a:spcAft>
                <a:spcPts val="600"/>
              </a:spcAft>
            </a:pPr>
            <a:r>
              <a:rPr lang="ar-JO" dirty="0"/>
              <a:t>الرد على التغريدة </a:t>
            </a:r>
            <a:r>
              <a:rPr lang="en-US" dirty="0"/>
              <a:t>REPLY</a:t>
            </a:r>
          </a:p>
          <a:p>
            <a:pPr marL="342900" lvl="1" indent="-342900">
              <a:spcAft>
                <a:spcPts val="600"/>
              </a:spcAft>
            </a:pPr>
            <a:r>
              <a:rPr lang="ar-JO" dirty="0"/>
              <a:t>اعادة التغريد </a:t>
            </a:r>
            <a:r>
              <a:rPr lang="en-US" dirty="0"/>
              <a:t>RETWEET</a:t>
            </a:r>
          </a:p>
          <a:p>
            <a:pPr marL="342900" lvl="1" indent="-342900">
              <a:spcAft>
                <a:spcPts val="600"/>
              </a:spcAft>
            </a:pPr>
            <a:r>
              <a:rPr lang="ar-JO" dirty="0"/>
              <a:t>اعجاب </a:t>
            </a:r>
            <a:r>
              <a:rPr lang="en-US" dirty="0"/>
              <a:t>like </a:t>
            </a:r>
            <a:endParaRPr lang="ar-JO" dirty="0"/>
          </a:p>
          <a:p>
            <a:pPr marL="342900" lvl="1" indent="-342900">
              <a:spcAft>
                <a:spcPts val="600"/>
              </a:spcAft>
            </a:pPr>
            <a:endParaRPr lang="en-US" dirty="0"/>
          </a:p>
          <a:p>
            <a:pPr marL="914400" lvl="1" indent="-457200">
              <a:buFont typeface="+mj-lt"/>
              <a:buAutoNum type="arabicPeriod"/>
            </a:pPr>
            <a:endParaRPr lang="en-US" b="0" dirty="0"/>
          </a:p>
          <a:p>
            <a:pPr marL="342900" indent="-342900">
              <a:buClr>
                <a:schemeClr val="tx2"/>
              </a:buClr>
              <a:buFont typeface="Arial" panose="020B0604020202020204" pitchFamily="34" charset="0"/>
              <a:buChar char="•"/>
            </a:pPr>
            <a:endParaRPr lang="en-US" b="0" dirty="0"/>
          </a:p>
          <a:p>
            <a:pPr marL="342900" indent="-342900">
              <a:buClr>
                <a:schemeClr val="tx2"/>
              </a:buClr>
              <a:buFont typeface="Arial" panose="020B0604020202020204" pitchFamily="34" charset="0"/>
              <a:buChar char="•"/>
            </a:pPr>
            <a:endParaRPr lang="en-US"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7</a:t>
            </a:fld>
            <a:endParaRPr lang="en-GB"/>
          </a:p>
        </p:txBody>
      </p:sp>
    </p:spTree>
    <p:extLst>
      <p:ext uri="{BB962C8B-B14F-4D97-AF65-F5344CB8AC3E}">
        <p14:creationId xmlns:p14="http://schemas.microsoft.com/office/powerpoint/2010/main" val="321675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9A2431-F9F9-48A2-B654-93F82BF6DBBC}"/>
              </a:ext>
            </a:extLst>
          </p:cNvPr>
          <p:cNvSpPr>
            <a:spLocks noGrp="1"/>
          </p:cNvSpPr>
          <p:nvPr>
            <p:ph type="ctrTitle"/>
          </p:nvPr>
        </p:nvSpPr>
        <p:spPr/>
        <p:txBody>
          <a:bodyPr/>
          <a:lstStyle/>
          <a:p>
            <a:r>
              <a:rPr lang="ar-JO" dirty="0">
                <a:solidFill>
                  <a:schemeClr val="tx2"/>
                </a:solidFill>
              </a:rPr>
              <a:t>الصفحة الرئيسية </a:t>
            </a:r>
            <a:r>
              <a:rPr lang="en-US" dirty="0">
                <a:solidFill>
                  <a:schemeClr val="tx2"/>
                </a:solidFill>
              </a:rPr>
              <a:t>Home</a:t>
            </a:r>
          </a:p>
        </p:txBody>
      </p:sp>
    </p:spTree>
    <p:extLst>
      <p:ext uri="{BB962C8B-B14F-4D97-AF65-F5344CB8AC3E}">
        <p14:creationId xmlns:p14="http://schemas.microsoft.com/office/powerpoint/2010/main" val="3044548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425" y="1752600"/>
            <a:ext cx="7597775" cy="4373563"/>
          </a:xfrm>
        </p:spPr>
        <p:txBody>
          <a:bodyPr>
            <a:normAutofit/>
          </a:bodyPr>
          <a:lstStyle/>
          <a:p>
            <a:pPr marL="914400" lvl="1" indent="-457200">
              <a:buFont typeface="+mj-lt"/>
              <a:buAutoNum type="arabicPeriod"/>
            </a:pPr>
            <a:endParaRPr lang="ar-JO"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9</a:t>
            </a:fld>
            <a:endParaRPr lang="en-GB"/>
          </a:p>
        </p:txBody>
      </p:sp>
      <p:pic>
        <p:nvPicPr>
          <p:cNvPr id="2" name="Picture 1">
            <a:extLst>
              <a:ext uri="{FF2B5EF4-FFF2-40B4-BE49-F238E27FC236}">
                <a16:creationId xmlns:a16="http://schemas.microsoft.com/office/drawing/2014/main" xmlns="" id="{EF5E1218-6432-4CBA-8A03-F2CA077E6ADF}"/>
              </a:ext>
            </a:extLst>
          </p:cNvPr>
          <p:cNvPicPr>
            <a:picLocks noChangeAspect="1"/>
          </p:cNvPicPr>
          <p:nvPr/>
        </p:nvPicPr>
        <p:blipFill>
          <a:blip r:embed="rId2"/>
          <a:stretch>
            <a:fillRect/>
          </a:stretch>
        </p:blipFill>
        <p:spPr>
          <a:xfrm>
            <a:off x="0" y="100853"/>
            <a:ext cx="9144000" cy="6656294"/>
          </a:xfrm>
          <a:prstGeom prst="rect">
            <a:avLst/>
          </a:prstGeom>
        </p:spPr>
      </p:pic>
    </p:spTree>
    <p:extLst>
      <p:ext uri="{BB962C8B-B14F-4D97-AF65-F5344CB8AC3E}">
        <p14:creationId xmlns:p14="http://schemas.microsoft.com/office/powerpoint/2010/main" val="20080388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N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17184</TotalTime>
  <Words>725</Words>
  <Application>Microsoft Office PowerPoint</Application>
  <PresentationFormat>On-screen Show (4:3)</PresentationFormat>
  <Paragraphs>137</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SN Theme</vt:lpstr>
      <vt:lpstr>تويترTwitter </vt:lpstr>
      <vt:lpstr>ما هو تويتر؟ </vt:lpstr>
      <vt:lpstr>تاريخ تويتر </vt:lpstr>
      <vt:lpstr>نصائح عامة </vt:lpstr>
      <vt:lpstr>التغريد Tweet</vt:lpstr>
      <vt:lpstr>PowerPoint Presentation</vt:lpstr>
      <vt:lpstr>التغريد Tweet </vt:lpstr>
      <vt:lpstr>الصفحة الرئيسية Home</vt:lpstr>
      <vt:lpstr>PowerPoint Presentation</vt:lpstr>
      <vt:lpstr>التنبيهات Notifications</vt:lpstr>
      <vt:lpstr>PowerPoint Presentation</vt:lpstr>
      <vt:lpstr>الملف الشخصي Profile</vt:lpstr>
      <vt:lpstr>PowerPoint Presentation</vt:lpstr>
      <vt:lpstr>الملف الشخصي Profile </vt:lpstr>
      <vt:lpstr>المتابعة Follow</vt:lpstr>
      <vt:lpstr>PowerPoint Presentation</vt:lpstr>
      <vt:lpstr>المتابعة  Follow </vt:lpstr>
      <vt:lpstr>حماية التغريدات ProtecT tweets</vt:lpstr>
      <vt:lpstr>حماية التغريدات Protect Tweets</vt:lpstr>
      <vt:lpstr>إيقاف تشغيل إعادات التغريد</vt:lpstr>
      <vt:lpstr>كيف يمكن إيقاف تشغيل إعادات التغريد؟ </vt:lpstr>
      <vt:lpstr>القوائم Lists</vt:lpstr>
      <vt:lpstr>PowerPoint Presentation</vt:lpstr>
      <vt:lpstr>القوائم Lists </vt:lpstr>
      <vt:lpstr>ما هي القوائم Lists؟ </vt:lpstr>
      <vt:lpstr>الفرق بين المشترك والعضو </vt:lpstr>
      <vt:lpstr>اللحظات Moments</vt:lpstr>
      <vt:lpstr>PowerPoint Presentation</vt:lpstr>
      <vt:lpstr>اللحظات Moments </vt:lpstr>
      <vt:lpstr>ما هي اللحظات Moments؟ </vt:lpstr>
      <vt:lpstr>نشر منشورات فيسبوك على تويتر</vt:lpstr>
      <vt:lpstr>نشر منشورات فيسبوك على تويتر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networks skills 0731101 (1)</dc:title>
  <dc:creator>ola</dc:creator>
  <cp:lastModifiedBy>Wafa' Bani Mustafa</cp:lastModifiedBy>
  <cp:revision>872</cp:revision>
  <dcterms:created xsi:type="dcterms:W3CDTF">2015-02-28T12:48:04Z</dcterms:created>
  <dcterms:modified xsi:type="dcterms:W3CDTF">2019-12-15T09:02:46Z</dcterms:modified>
</cp:coreProperties>
</file>